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7"/>
  </p:notesMasterIdLst>
  <p:sldIdLst>
    <p:sldId id="256" r:id="rId2"/>
    <p:sldId id="373" r:id="rId3"/>
    <p:sldId id="374" r:id="rId4"/>
    <p:sldId id="436" r:id="rId5"/>
    <p:sldId id="529" r:id="rId6"/>
    <p:sldId id="479" r:id="rId7"/>
    <p:sldId id="437" r:id="rId8"/>
    <p:sldId id="457" r:id="rId9"/>
    <p:sldId id="469" r:id="rId10"/>
    <p:sldId id="460" r:id="rId11"/>
    <p:sldId id="470" r:id="rId12"/>
    <p:sldId id="471" r:id="rId13"/>
    <p:sldId id="472" r:id="rId14"/>
    <p:sldId id="473" r:id="rId15"/>
    <p:sldId id="518" r:id="rId16"/>
    <p:sldId id="495" r:id="rId17"/>
    <p:sldId id="478" r:id="rId18"/>
    <p:sldId id="496" r:id="rId19"/>
    <p:sldId id="480" r:id="rId20"/>
    <p:sldId id="481" r:id="rId21"/>
    <p:sldId id="482" r:id="rId22"/>
    <p:sldId id="488" r:id="rId23"/>
    <p:sldId id="484" r:id="rId24"/>
    <p:sldId id="485" r:id="rId25"/>
    <p:sldId id="486" r:id="rId26"/>
    <p:sldId id="520" r:id="rId27"/>
    <p:sldId id="490" r:id="rId28"/>
    <p:sldId id="474" r:id="rId29"/>
    <p:sldId id="501" r:id="rId30"/>
    <p:sldId id="521" r:id="rId31"/>
    <p:sldId id="522" r:id="rId32"/>
    <p:sldId id="497" r:id="rId33"/>
    <p:sldId id="498" r:id="rId34"/>
    <p:sldId id="503" r:id="rId35"/>
    <p:sldId id="523" r:id="rId36"/>
    <p:sldId id="524" r:id="rId37"/>
    <p:sldId id="528" r:id="rId38"/>
    <p:sldId id="531" r:id="rId39"/>
    <p:sldId id="533" r:id="rId40"/>
    <p:sldId id="535" r:id="rId41"/>
    <p:sldId id="539" r:id="rId42"/>
    <p:sldId id="540" r:id="rId43"/>
    <p:sldId id="544" r:id="rId44"/>
    <p:sldId id="545" r:id="rId45"/>
    <p:sldId id="549" r:id="rId46"/>
    <p:sldId id="551" r:id="rId47"/>
    <p:sldId id="552" r:id="rId48"/>
    <p:sldId id="553" r:id="rId49"/>
    <p:sldId id="554" r:id="rId50"/>
    <p:sldId id="556" r:id="rId51"/>
    <p:sldId id="558" r:id="rId52"/>
    <p:sldId id="559" r:id="rId53"/>
    <p:sldId id="560" r:id="rId54"/>
    <p:sldId id="561" r:id="rId55"/>
    <p:sldId id="562" r:id="rId56"/>
    <p:sldId id="563" r:id="rId57"/>
    <p:sldId id="564" r:id="rId58"/>
    <p:sldId id="565" r:id="rId59"/>
    <p:sldId id="566" r:id="rId60"/>
    <p:sldId id="567" r:id="rId61"/>
    <p:sldId id="568" r:id="rId62"/>
    <p:sldId id="571" r:id="rId63"/>
    <p:sldId id="572" r:id="rId64"/>
    <p:sldId id="574" r:id="rId65"/>
    <p:sldId id="576" r:id="rId66"/>
    <p:sldId id="585" r:id="rId67"/>
    <p:sldId id="587" r:id="rId68"/>
    <p:sldId id="588" r:id="rId69"/>
    <p:sldId id="582" r:id="rId70"/>
    <p:sldId id="583" r:id="rId71"/>
    <p:sldId id="592" r:id="rId72"/>
    <p:sldId id="584" r:id="rId73"/>
    <p:sldId id="593" r:id="rId74"/>
    <p:sldId id="598" r:id="rId75"/>
    <p:sldId id="603" r:id="rId76"/>
    <p:sldId id="604" r:id="rId77"/>
    <p:sldId id="606" r:id="rId78"/>
    <p:sldId id="607" r:id="rId79"/>
    <p:sldId id="608" r:id="rId80"/>
    <p:sldId id="609" r:id="rId81"/>
    <p:sldId id="611" r:id="rId82"/>
    <p:sldId id="612" r:id="rId83"/>
    <p:sldId id="616" r:id="rId84"/>
    <p:sldId id="617" r:id="rId85"/>
    <p:sldId id="618" r:id="rId86"/>
    <p:sldId id="621" r:id="rId87"/>
    <p:sldId id="620" r:id="rId88"/>
    <p:sldId id="622" r:id="rId89"/>
    <p:sldId id="625" r:id="rId90"/>
    <p:sldId id="746" r:id="rId91"/>
    <p:sldId id="748" r:id="rId92"/>
    <p:sldId id="749" r:id="rId93"/>
    <p:sldId id="753" r:id="rId94"/>
    <p:sldId id="744" r:id="rId95"/>
    <p:sldId id="745" r:id="rId96"/>
    <p:sldId id="715" r:id="rId97"/>
    <p:sldId id="716" r:id="rId98"/>
    <p:sldId id="717" r:id="rId99"/>
    <p:sldId id="718" r:id="rId100"/>
    <p:sldId id="719" r:id="rId101"/>
    <p:sldId id="720" r:id="rId102"/>
    <p:sldId id="721" r:id="rId103"/>
    <p:sldId id="722" r:id="rId104"/>
    <p:sldId id="727" r:id="rId105"/>
    <p:sldId id="724" r:id="rId106"/>
    <p:sldId id="725" r:id="rId107"/>
    <p:sldId id="726" r:id="rId108"/>
    <p:sldId id="733" r:id="rId109"/>
    <p:sldId id="735" r:id="rId110"/>
    <p:sldId id="737" r:id="rId111"/>
    <p:sldId id="754" r:id="rId112"/>
    <p:sldId id="530" r:id="rId113"/>
    <p:sldId id="274" r:id="rId114"/>
    <p:sldId id="346" r:id="rId115"/>
    <p:sldId id="297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94733" autoAdjust="0"/>
  </p:normalViewPr>
  <p:slideViewPr>
    <p:cSldViewPr>
      <p:cViewPr varScale="1">
        <p:scale>
          <a:sx n="150" d="100"/>
          <a:sy n="150" d="100"/>
        </p:scale>
        <p:origin x="144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14 -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7162800" cy="29492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methods have many overloads</a:t>
            </a:r>
          </a:p>
          <a:p>
            <a:r>
              <a:rPr lang="en-US" dirty="0"/>
              <a:t>If you want to put a title on the window, you can pass it in as the third parameter</a:t>
            </a:r>
          </a:p>
          <a:p>
            <a:r>
              <a:rPr lang="en-US" dirty="0"/>
              <a:t>But this overloaded method also requires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parameter that says what kind of message you want</a:t>
            </a:r>
          </a:p>
          <a:p>
            <a:r>
              <a:rPr lang="en-US" dirty="0"/>
              <a:t>To add the title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"Window Title"</a:t>
            </a:r>
            <a:r>
              <a:rPr lang="en-US" dirty="0"/>
              <a:t>, you might call the following method: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724400"/>
            <a:ext cx="10972800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"This is a message."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"Window Title"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JOptionPane.PLAIN_MESSAGE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69" y="2362200"/>
            <a:ext cx="3855332" cy="17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popular possibilities for the transport layer</a:t>
            </a:r>
          </a:p>
          <a:p>
            <a:r>
              <a:rPr lang="en-US" dirty="0"/>
              <a:t>Transmission Control Protocol (TCP) provides reliability</a:t>
            </a:r>
          </a:p>
          <a:p>
            <a:pPr lvl="1"/>
            <a:r>
              <a:rPr lang="en-US" dirty="0"/>
              <a:t>Sequence numbers for out of order packets</a:t>
            </a:r>
          </a:p>
          <a:p>
            <a:pPr lvl="1"/>
            <a:r>
              <a:rPr lang="en-US" dirty="0"/>
              <a:t>Retransmission for packets that never arrive</a:t>
            </a:r>
          </a:p>
          <a:p>
            <a:r>
              <a:rPr lang="en-US" dirty="0"/>
              <a:t>User Datagram Protocol (UDP) is simpler</a:t>
            </a:r>
          </a:p>
          <a:p>
            <a:pPr lvl="1"/>
            <a:r>
              <a:rPr lang="en-US" dirty="0"/>
              <a:t>Packets can arrive out of order or never show up</a:t>
            </a:r>
          </a:p>
          <a:p>
            <a:pPr lvl="1"/>
            <a:r>
              <a:rPr lang="en-US" dirty="0"/>
              <a:t>Many online games use UDP because speed is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16069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layer doesn't necessarily exist in the TCP/IP model</a:t>
            </a:r>
          </a:p>
          <a:p>
            <a:r>
              <a:rPr lang="en-US" dirty="0"/>
              <a:t>Transport Layer Security (TLS) uses the session layer</a:t>
            </a:r>
          </a:p>
          <a:p>
            <a:r>
              <a:rPr lang="en-US" dirty="0"/>
              <a:t>TLS is the end-to-end encryption that HTTPS uses</a:t>
            </a:r>
          </a:p>
          <a:p>
            <a:r>
              <a:rPr lang="en-US" dirty="0"/>
              <a:t>You know you're using TLS if there's a little lock showing on your browser</a:t>
            </a:r>
          </a:p>
          <a:p>
            <a:r>
              <a:rPr lang="en-US" dirty="0"/>
              <a:t>Google is pushing for all websites to be HTTPS</a:t>
            </a:r>
          </a:p>
          <a:p>
            <a:r>
              <a:rPr lang="en-US" dirty="0"/>
              <a:t>HTTPS is safer, but there's some overhead for the encryption, and websites have to have certificates for their public keys</a:t>
            </a:r>
          </a:p>
        </p:txBody>
      </p:sp>
    </p:spTree>
    <p:extLst>
      <p:ext uri="{BB962C8B-B14F-4D97-AF65-F5344CB8AC3E}">
        <p14:creationId xmlns:p14="http://schemas.microsoft.com/office/powerpoint/2010/main" val="39003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presentation layer is often optional</a:t>
            </a:r>
          </a:p>
          <a:p>
            <a:r>
              <a:rPr lang="en-US" dirty="0"/>
              <a:t>It specifies how the data should appear</a:t>
            </a:r>
          </a:p>
          <a:p>
            <a:r>
              <a:rPr lang="en-US" dirty="0"/>
              <a:t>This layer is responsible for character encoding (ASCII, UTF-8, etc.)</a:t>
            </a:r>
          </a:p>
          <a:p>
            <a:r>
              <a:rPr lang="en-US" dirty="0"/>
              <a:t>MIME types are sometimes considered presentation layer issues</a:t>
            </a:r>
          </a:p>
        </p:txBody>
      </p:sp>
    </p:spTree>
    <p:extLst>
      <p:ext uri="{BB962C8B-B14F-4D97-AF65-F5344CB8AC3E}">
        <p14:creationId xmlns:p14="http://schemas.microsoft.com/office/powerpoint/2010/main" val="34212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where the data is interpreted and used</a:t>
            </a:r>
          </a:p>
          <a:p>
            <a:r>
              <a:rPr lang="en-US" dirty="0"/>
              <a:t>HTTP is an example of an application layer protocol</a:t>
            </a:r>
          </a:p>
          <a:p>
            <a:r>
              <a:rPr lang="en-US" dirty="0"/>
              <a:t>A web browser takes the information delivered via HTTP and renders it</a:t>
            </a:r>
          </a:p>
          <a:p>
            <a:r>
              <a:rPr lang="en-US" dirty="0"/>
              <a:t>Code you write deals significantly with the 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17252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Mnemonics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156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Seven layers is a lot to remember</a:t>
            </a:r>
          </a:p>
          <a:p>
            <a:r>
              <a:rPr lang="en-US" dirty="0"/>
              <a:t>Mnemonics have been developed to help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9600" y="2743200"/>
          <a:ext cx="10972800" cy="38857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Application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All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All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Away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Presentation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Pros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People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Powered-Down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Pretzels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Session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Search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Seem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System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Salty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Transport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Top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Transmits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Throw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Network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Notch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Need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Not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Data Link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Donut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Data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Data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Dare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Physical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Places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Processing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Packets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Programmers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7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21872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OSI model is sort of a sham</a:t>
            </a:r>
          </a:p>
          <a:p>
            <a:pPr lvl="1"/>
            <a:r>
              <a:rPr lang="en-US" dirty="0"/>
              <a:t>It was invented after the Internet was already in use</a:t>
            </a:r>
          </a:p>
          <a:p>
            <a:pPr lvl="1"/>
            <a:r>
              <a:rPr lang="en-US" dirty="0"/>
              <a:t>You don't need all layers</a:t>
            </a:r>
          </a:p>
          <a:p>
            <a:pPr lvl="1"/>
            <a:r>
              <a:rPr lang="en-US" dirty="0"/>
              <a:t>Some people think this categorization is not useful</a:t>
            </a:r>
          </a:p>
          <a:p>
            <a:r>
              <a:rPr lang="en-US" dirty="0"/>
              <a:t>Most network communication uses TCP/IP</a:t>
            </a:r>
          </a:p>
          <a:p>
            <a:r>
              <a:rPr lang="en-US" dirty="0"/>
              <a:t>We can view TCP/IP as four layers: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3967480"/>
          <a:ext cx="1097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Responsibilities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Protocol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Prepare messages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HTTP, FTP, </a:t>
                      </a:r>
                      <a:r>
                        <a:rPr lang="en-US" sz="2000" baseline="0" dirty="0"/>
                        <a:t>etc.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Convert messages to packets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Sequencing,</a:t>
                      </a:r>
                      <a:r>
                        <a:rPr lang="en-US" sz="2000" baseline="0" dirty="0"/>
                        <a:t> reliability, error correction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TCP or UDP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Convert packets to datagrams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Flow control, routing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Physical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Transmit datagrams as 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0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TCP/IP connection between two hosts (computers) is defined by four things</a:t>
            </a:r>
          </a:p>
          <a:p>
            <a:pPr lvl="1"/>
            <a:r>
              <a:rPr lang="en-US" dirty="0"/>
              <a:t>Source IP</a:t>
            </a:r>
          </a:p>
          <a:p>
            <a:pPr lvl="1"/>
            <a:r>
              <a:rPr lang="en-US" dirty="0"/>
              <a:t>Source port</a:t>
            </a:r>
          </a:p>
          <a:p>
            <a:pPr lvl="1"/>
            <a:r>
              <a:rPr lang="en-US" dirty="0"/>
              <a:t>Destination IP</a:t>
            </a:r>
          </a:p>
          <a:p>
            <a:pPr lvl="1"/>
            <a:r>
              <a:rPr lang="en-US" dirty="0"/>
              <a:t>Destination port</a:t>
            </a:r>
          </a:p>
          <a:p>
            <a:r>
              <a:rPr lang="en-US" dirty="0"/>
              <a:t>One machine can be connected to many other machines, but the port numbers keep the different connections straight</a:t>
            </a:r>
          </a:p>
        </p:txBody>
      </p:sp>
    </p:spTree>
    <p:extLst>
      <p:ext uri="{BB962C8B-B14F-4D97-AF65-F5344CB8AC3E}">
        <p14:creationId xmlns:p14="http://schemas.microsoft.com/office/powerpoint/2010/main" val="25952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port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Certain kinds of network communication are usually done on specific ports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20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21</a:t>
            </a:r>
            <a:r>
              <a:rPr lang="en-US" dirty="0"/>
              <a:t>:	File Transfer Protocol (FTP)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22</a:t>
            </a:r>
            <a:r>
              <a:rPr lang="en-US" dirty="0"/>
              <a:t>: 		Secure Shell (SSH)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23</a:t>
            </a:r>
            <a:r>
              <a:rPr lang="en-US" dirty="0"/>
              <a:t>: 		Telnet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25</a:t>
            </a:r>
            <a:r>
              <a:rPr lang="en-US" dirty="0"/>
              <a:t>:		Simple Mail Transfer Protocol (SMTP)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53</a:t>
            </a:r>
            <a:r>
              <a:rPr lang="en-US" dirty="0"/>
              <a:t>: 		Domain Name System (DNS) service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80</a:t>
            </a:r>
            <a:r>
              <a:rPr lang="en-US" dirty="0"/>
              <a:t>: 		Hypertext Transfer Protocol (HTTP)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110</a:t>
            </a:r>
            <a:r>
              <a:rPr lang="en-US" dirty="0"/>
              <a:t>:		Post Office Protocol (POP3)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443</a:t>
            </a:r>
            <a:r>
              <a:rPr lang="en-US" dirty="0"/>
              <a:t>:		HTTP Secure (HTTPS)</a:t>
            </a:r>
          </a:p>
        </p:txBody>
      </p:sp>
    </p:spTree>
    <p:extLst>
      <p:ext uri="{BB962C8B-B14F-4D97-AF65-F5344CB8AC3E}">
        <p14:creationId xmlns:p14="http://schemas.microsoft.com/office/powerpoint/2010/main" val="30222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Clients vs.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sockets is usually associated with a client-server model</a:t>
            </a:r>
          </a:p>
          <a:p>
            <a:r>
              <a:rPr lang="en-US" dirty="0"/>
              <a:t>A </a:t>
            </a:r>
            <a:r>
              <a:rPr lang="en-US" b="1" dirty="0"/>
              <a:t>server</a:t>
            </a:r>
            <a:r>
              <a:rPr lang="en-US" dirty="0"/>
              <a:t> is a process that sits around waiting for a connection</a:t>
            </a:r>
          </a:p>
          <a:p>
            <a:pPr lvl="1"/>
            <a:r>
              <a:rPr lang="en-US" dirty="0"/>
              <a:t>When it gets one, it can do sends and receives</a:t>
            </a:r>
          </a:p>
          <a:p>
            <a:r>
              <a:rPr lang="en-US" dirty="0"/>
              <a:t>A </a:t>
            </a:r>
            <a:r>
              <a:rPr lang="en-US" b="1" dirty="0"/>
              <a:t>client</a:t>
            </a:r>
            <a:r>
              <a:rPr lang="en-US" dirty="0"/>
              <a:t> is a process that connects to a waiting server</a:t>
            </a:r>
          </a:p>
          <a:p>
            <a:pPr lvl="1"/>
            <a:r>
              <a:rPr lang="en-US" dirty="0"/>
              <a:t>Then it can do sends and receives</a:t>
            </a:r>
          </a:p>
          <a:p>
            <a:r>
              <a:rPr lang="en-US" dirty="0"/>
              <a:t>Clients and servers are processes, not computers</a:t>
            </a:r>
          </a:p>
          <a:p>
            <a:pPr lvl="1"/>
            <a:r>
              <a:rPr lang="en-US" dirty="0"/>
              <a:t>You can have many client and server processes on a single machine</a:t>
            </a:r>
          </a:p>
        </p:txBody>
      </p:sp>
    </p:spTree>
    <p:extLst>
      <p:ext uri="{BB962C8B-B14F-4D97-AF65-F5344CB8AC3E}">
        <p14:creationId xmlns:p14="http://schemas.microsoft.com/office/powerpoint/2010/main" val="22672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Ear">
            <a:extLst>
              <a:ext uri="{FF2B5EF4-FFF2-40B4-BE49-F238E27FC236}">
                <a16:creationId xmlns:a16="http://schemas.microsoft.com/office/drawing/2014/main" id="{D925BCBD-A9D6-422E-AC58-225FF7FD8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4243204"/>
            <a:ext cx="1981200" cy="19812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BC02424-C5D2-4A58-AD98-CDFED13F3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server sits there, waiting for a client to connect</a:t>
            </a:r>
          </a:p>
          <a:p>
            <a:r>
              <a:rPr lang="en-US" dirty="0"/>
              <a:t>Until that happens,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accept()</a:t>
            </a:r>
            <a:r>
              <a:rPr lang="en-US" dirty="0"/>
              <a:t> method will not return</a:t>
            </a:r>
          </a:p>
          <a:p>
            <a:r>
              <a:rPr lang="en-US" dirty="0"/>
              <a:t>When it does return, it will return with a socket that can be used for communicating with the client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819BB-EB42-49F6-A004-742D4408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server</a:t>
            </a:r>
          </a:p>
        </p:txBody>
      </p:sp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id="{97D20CF5-B5EE-4F9A-B99F-2FE9E7CC4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24350"/>
            <a:ext cx="2286000" cy="2286000"/>
          </a:xfrm>
          <a:prstGeom prst="rect">
            <a:avLst/>
          </a:prstGeom>
        </p:spPr>
      </p:pic>
      <p:pic>
        <p:nvPicPr>
          <p:cNvPr id="12" name="Graphic 11" descr="Server">
            <a:extLst>
              <a:ext uri="{FF2B5EF4-FFF2-40B4-BE49-F238E27FC236}">
                <a16:creationId xmlns:a16="http://schemas.microsoft.com/office/drawing/2014/main" id="{9532BC56-D6F4-40D2-916A-2360152D8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4292600"/>
            <a:ext cx="2413000" cy="2413000"/>
          </a:xfrm>
          <a:prstGeom prst="rect">
            <a:avLst/>
          </a:prstGeom>
        </p:spPr>
      </p:pic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8888EB1D-4E76-4D77-8D98-6B3ED149AF53}"/>
              </a:ext>
            </a:extLst>
          </p:cNvPr>
          <p:cNvSpPr/>
          <p:nvPr/>
        </p:nvSpPr>
        <p:spPr>
          <a:xfrm rot="10800000">
            <a:off x="4114800" y="5048248"/>
            <a:ext cx="4038600" cy="838201"/>
          </a:xfrm>
          <a:prstGeom prst="striped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496496-739A-4A26-AA67-84A25B692BA2}"/>
              </a:ext>
            </a:extLst>
          </p:cNvPr>
          <p:cNvSpPr txBox="1"/>
          <p:nvPr/>
        </p:nvSpPr>
        <p:spPr>
          <a:xfrm>
            <a:off x="482600" y="395745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AE1830-F9D5-4140-9CEE-D5E5738B7347}"/>
              </a:ext>
            </a:extLst>
          </p:cNvPr>
          <p:cNvSpPr txBox="1"/>
          <p:nvPr/>
        </p:nvSpPr>
        <p:spPr>
          <a:xfrm>
            <a:off x="8343900" y="395081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8E1F9E-1C41-41EA-8B1A-7B30C2396A2A}"/>
              </a:ext>
            </a:extLst>
          </p:cNvPr>
          <p:cNvSpPr txBox="1"/>
          <p:nvPr/>
        </p:nvSpPr>
        <p:spPr>
          <a:xfrm>
            <a:off x="4610100" y="4710294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Requesting connection…</a:t>
            </a:r>
          </a:p>
        </p:txBody>
      </p:sp>
    </p:spTree>
    <p:extLst>
      <p:ext uri="{BB962C8B-B14F-4D97-AF65-F5344CB8AC3E}">
        <p14:creationId xmlns:p14="http://schemas.microsoft.com/office/powerpoint/2010/main" val="32094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icons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7206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can choose an icon associated with one of the following constants: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INFORMATION_MESSAGE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QUESTION_MESSAGE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PLAIN_MESSAGE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800600"/>
            <a:ext cx="10972800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"Danger, Will Robinson!"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"Danger!"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JOptionPane.WARNING_MESSAGE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453" y="2514600"/>
            <a:ext cx="412652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9055-2CC5-4C83-A1BA-2160201F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Loopback IP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B937-2B38-48FE-B19A-EDE7800E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It's inconvenient to need two different computers to write network code</a:t>
            </a:r>
          </a:p>
          <a:p>
            <a:r>
              <a:rPr lang="en-US" dirty="0"/>
              <a:t>For testing purposes, you can often use a single computer as both the server and the client</a:t>
            </a:r>
          </a:p>
          <a:p>
            <a:r>
              <a:rPr lang="en-US" dirty="0"/>
              <a:t>To do so, you need to connect to yourself</a:t>
            </a:r>
          </a:p>
          <a:p>
            <a:r>
              <a:rPr lang="en-US" dirty="0"/>
              <a:t>What's your IP address?</a:t>
            </a:r>
          </a:p>
          <a:p>
            <a:r>
              <a:rPr lang="en-US" dirty="0"/>
              <a:t>Well, it might always be changing</a:t>
            </a:r>
          </a:p>
          <a:p>
            <a:r>
              <a:rPr lang="en-US" dirty="0"/>
              <a:t>To make things simpler, there's a loopback IP address that always refers to the computer you're currently on: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127.0.0.1</a:t>
            </a:r>
          </a:p>
          <a:p>
            <a:r>
              <a:rPr lang="en-US" dirty="0"/>
              <a:t>The IPv6 loopback address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::1</a:t>
            </a:r>
            <a:r>
              <a:rPr lang="en-US" dirty="0"/>
              <a:t> (where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/>
              <a:t> is notation that means "fill in with appropriate numbers of zeroes")</a:t>
            </a:r>
          </a:p>
        </p:txBody>
      </p:sp>
    </p:spTree>
    <p:extLst>
      <p:ext uri="{BB962C8B-B14F-4D97-AF65-F5344CB8AC3E}">
        <p14:creationId xmlns:p14="http://schemas.microsoft.com/office/powerpoint/2010/main" val="30663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2487-0A6E-481D-90E3-0255AB83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E8E03-66DB-447E-962A-7E826DA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Write a program that prompts a user for a number with a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method and uses another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method to show whether or not the number is prime</a:t>
            </a:r>
          </a:p>
          <a:p>
            <a:r>
              <a:rPr lang="en-US" dirty="0"/>
              <a:t>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containing an 8 × 8 grid of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objects</a:t>
            </a:r>
          </a:p>
          <a:p>
            <a:pPr lvl="1"/>
            <a:r>
              <a:rPr lang="en-US" dirty="0"/>
              <a:t>For those buttons that would be black in a chess board, use the 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setBackground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to make them black</a:t>
            </a:r>
          </a:p>
          <a:p>
            <a:pPr lvl="1"/>
            <a:r>
              <a:rPr lang="en-US" dirty="0"/>
              <a:t>For the rest, use the 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setBackground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to make them white</a:t>
            </a:r>
          </a:p>
          <a:p>
            <a:r>
              <a:rPr lang="en-US" dirty="0"/>
              <a:t>Write a recursive method that sums up every other element in an array (in other words, only those with even indexes)</a:t>
            </a:r>
          </a:p>
          <a:p>
            <a:r>
              <a:rPr lang="en-US" dirty="0"/>
              <a:t>Write a networked client program that</a:t>
            </a:r>
          </a:p>
          <a:p>
            <a:pPr lvl="1"/>
            <a:r>
              <a:rPr lang="en-US" dirty="0"/>
              <a:t>Connects to a specified port and IP address</a:t>
            </a:r>
          </a:p>
          <a:p>
            <a:pPr lvl="1"/>
            <a:r>
              <a:rPr lang="en-US" dirty="0"/>
              <a:t>Creates a 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to read from the socket</a:t>
            </a:r>
          </a:p>
          <a:p>
            <a:pPr lvl="1"/>
            <a:r>
              <a:rPr lang="en-US" dirty="0"/>
              <a:t>Tries to read whitespace-delimited words from the 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until it reads the 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"###stop###"</a:t>
            </a:r>
          </a:p>
          <a:p>
            <a:pPr lvl="1"/>
            <a:r>
              <a:rPr lang="en-US" dirty="0"/>
              <a:t>Prints out the 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it sees that comes first in lexicographic ordering (which is determined using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616E-B86A-46F9-868E-138A2E98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C6047-31ED-4009-9B98-2EFF48FF5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074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Review everything after Exam 2</a:t>
            </a:r>
          </a:p>
          <a:p>
            <a:pPr lvl="1"/>
            <a:r>
              <a:rPr lang="en-US" dirty="0"/>
              <a:t>Dynamic data structures (including linked lists)</a:t>
            </a:r>
          </a:p>
          <a:p>
            <a:pPr lvl="1"/>
            <a:r>
              <a:rPr lang="en-US" dirty="0"/>
              <a:t>Generics</a:t>
            </a:r>
          </a:p>
          <a:p>
            <a:pPr lvl="1"/>
            <a:r>
              <a:rPr lang="en-US" dirty="0"/>
              <a:t>Java Collection Framework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  <a:p>
            <a:pPr lvl="3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pPr lvl="3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  <a:p>
            <a:pPr lvl="3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</a:p>
          <a:p>
            <a:pPr lvl="3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</a:p>
          <a:p>
            <a:pPr lvl="3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TreeSet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Sorting tools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Finish Project 4</a:t>
            </a:r>
          </a:p>
          <a:p>
            <a:pPr lvl="1"/>
            <a:r>
              <a:rPr lang="en-US" b="1" dirty="0"/>
              <a:t>Due Friday</a:t>
            </a:r>
          </a:p>
          <a:p>
            <a:r>
              <a:rPr lang="en-US" dirty="0"/>
              <a:t>Review chapters 16 and 18 and notes</a:t>
            </a:r>
          </a:p>
          <a:p>
            <a:r>
              <a:rPr lang="en-US" dirty="0"/>
              <a:t>Look over labs, quizzes, and projects to prepare</a:t>
            </a:r>
          </a:p>
          <a:p>
            <a:r>
              <a:rPr lang="en-US" dirty="0"/>
              <a:t>Final Exam:</a:t>
            </a:r>
          </a:p>
          <a:p>
            <a:pPr lvl="1"/>
            <a:r>
              <a:rPr lang="en-US" dirty="0"/>
              <a:t>Monday, April 27, 2020</a:t>
            </a:r>
          </a:p>
          <a:p>
            <a:pPr lvl="1"/>
            <a:r>
              <a:rPr lang="en-US" dirty="0"/>
              <a:t>10:15 a.m. to 12:15 p.m.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94920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Hitting the X in the corner is the same as Cancel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76400"/>
            <a:ext cx="10972800" cy="2209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118872" indent="0">
              <a:buNone/>
            </a:pP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answer =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JOptionPane.showConfirmDialog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118872" indent="0">
              <a:buNone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 you want to break it down funky style?"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(answer ==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JOptionPane.YES_OPTION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8872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"Dope!"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11887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"Weak!"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648200"/>
            <a:ext cx="493346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showOptionDialog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4064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Here's an example showing a dialog that allows a user to choose between Wealth, Happiness, and Infinite Wishes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many parameters can be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: parent, icon, default option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667000"/>
            <a:ext cx="10972800" cy="1676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String[] options = {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"Wealth"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"Happiness"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"Infinite Wishes"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answer =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JOptionPane.showOptionDialog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"What do you wish for?"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 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"Wish"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JOptionPane.DEFAULT_OPTION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JOptionPane.QUESTION_MESSAGE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options,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54" y="4876800"/>
            <a:ext cx="51268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input dialog asks a pressing question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with other methods, there are overloaded versions that allow for titles, icons, and other options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362200"/>
            <a:ext cx="10972800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String answer =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JOptionPane.showInputDialog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"Why does a mouse when it spins?"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876800"/>
            <a:ext cx="4114800" cy="17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867400" cy="3330209"/>
          </a:xfrm>
        </p:spPr>
        <p:txBody>
          <a:bodyPr>
            <a:normAutofit/>
          </a:bodyPr>
          <a:lstStyle/>
          <a:p>
            <a:r>
              <a:rPr lang="en-US" dirty="0"/>
              <a:t>To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, we will usually call its constructor that takes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, giving it a title</a:t>
            </a:r>
          </a:p>
          <a:p>
            <a:r>
              <a:rPr lang="en-US" dirty="0"/>
              <a:t>Then, we have to make it visible so that we can see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4471" y="5105401"/>
            <a:ext cx="10972801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748070"/>
            <a:ext cx="3893949" cy="31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8542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Next, you'll notice that closing the window doesn't end the program</a:t>
            </a:r>
          </a:p>
          <a:p>
            <a:pPr lvl="1"/>
            <a:r>
              <a:rPr lang="en-US" dirty="0"/>
              <a:t>The little red square on the Eclipse Console is still clickable, meaning that the program is running</a:t>
            </a:r>
          </a:p>
          <a:p>
            <a:r>
              <a:rPr lang="en-US" dirty="0"/>
              <a:t>By default, closing the window by clicking its X only hides the window</a:t>
            </a:r>
          </a:p>
          <a:p>
            <a:r>
              <a:rPr lang="en-US" dirty="0"/>
              <a:t>By calling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we can make it so that the default operations is dispose (getting rid of the window)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books suggest passing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JFrame.EXIT_ON_CLOSE</a:t>
            </a:r>
            <a:r>
              <a:rPr lang="en-US" dirty="0"/>
              <a:t>, but you </a:t>
            </a:r>
            <a:r>
              <a:rPr lang="en-US" b="1" dirty="0"/>
              <a:t>should not!</a:t>
            </a:r>
          </a:p>
          <a:p>
            <a:r>
              <a:rPr lang="en-US" dirty="0"/>
              <a:t>Doing so will kill the rest of your program like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System.exit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3886200"/>
            <a:ext cx="10972801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frame.setDefaultCloseOperation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JFrame.DISPOSE_ON_CLOSE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803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you must:</a:t>
            </a:r>
          </a:p>
          <a:p>
            <a:pPr lvl="1"/>
            <a:r>
              <a:rPr lang="en-US" dirty="0"/>
              <a:t>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Set its size (either directly or by putting widgets on it and then 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pack()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 its default close operation to dispose</a:t>
            </a:r>
          </a:p>
          <a:p>
            <a:pPr lvl="1"/>
            <a:r>
              <a:rPr lang="en-US" dirty="0"/>
              <a:t>Make it visible</a:t>
            </a:r>
          </a:p>
          <a:p>
            <a:r>
              <a:rPr lang="en-US" dirty="0"/>
              <a:t>Now that we've got a window, we can put widgets on it!</a:t>
            </a:r>
          </a:p>
        </p:txBody>
      </p:sp>
    </p:spTree>
    <p:extLst>
      <p:ext uri="{BB962C8B-B14F-4D97-AF65-F5344CB8AC3E}">
        <p14:creationId xmlns:p14="http://schemas.microsoft.com/office/powerpoint/2010/main" val="6210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Widget</a:t>
            </a:r>
            <a:r>
              <a:rPr lang="en-US" dirty="0"/>
              <a:t> is a generic term for a wide range of GUI controls</a:t>
            </a:r>
          </a:p>
          <a:p>
            <a:pPr lvl="1"/>
            <a:r>
              <a:rPr lang="en-US" dirty="0"/>
              <a:t>Buttons</a:t>
            </a:r>
          </a:p>
          <a:p>
            <a:pPr lvl="1"/>
            <a:r>
              <a:rPr lang="en-US" dirty="0"/>
              <a:t>Labels (allowing us to put text or images on a GUI)</a:t>
            </a:r>
          </a:p>
          <a:p>
            <a:pPr lvl="1"/>
            <a:r>
              <a:rPr lang="en-US" dirty="0"/>
              <a:t>Text fields</a:t>
            </a:r>
          </a:p>
          <a:p>
            <a:pPr lvl="1"/>
            <a:r>
              <a:rPr lang="en-US" dirty="0"/>
              <a:t>Text areas (like text fields but larger)</a:t>
            </a:r>
          </a:p>
          <a:p>
            <a:pPr lvl="1"/>
            <a:r>
              <a:rPr lang="en-US" dirty="0"/>
              <a:t>Menus</a:t>
            </a:r>
          </a:p>
          <a:p>
            <a:pPr lvl="1"/>
            <a:r>
              <a:rPr lang="en-US" dirty="0"/>
              <a:t>Checkboxes</a:t>
            </a:r>
          </a:p>
          <a:p>
            <a:pPr lvl="1"/>
            <a:r>
              <a:rPr lang="en-US" dirty="0"/>
              <a:t>Radio buttons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Combo boxes</a:t>
            </a:r>
          </a:p>
          <a:p>
            <a:pPr lvl="1"/>
            <a:r>
              <a:rPr lang="en-US" dirty="0"/>
              <a:t>Sliders</a:t>
            </a:r>
          </a:p>
        </p:txBody>
      </p:sp>
    </p:spTree>
    <p:extLst>
      <p:ext uri="{BB962C8B-B14F-4D97-AF65-F5344CB8AC3E}">
        <p14:creationId xmlns:p14="http://schemas.microsoft.com/office/powerpoint/2010/main" val="24866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Review up to Exam 1</a:t>
            </a:r>
          </a:p>
          <a:p>
            <a:pPr lvl="1"/>
            <a:r>
              <a:rPr lang="en-US" dirty="0"/>
              <a:t>Java basics</a:t>
            </a:r>
          </a:p>
          <a:p>
            <a:pPr lvl="1"/>
            <a:r>
              <a:rPr lang="en-US" dirty="0"/>
              <a:t>Enhanced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loops</a:t>
            </a:r>
          </a:p>
          <a:p>
            <a:pPr lvl="1"/>
            <a:r>
              <a:rPr lang="en-US" dirty="0" err="1"/>
              <a:t>Enums</a:t>
            </a:r>
            <a:endParaRPr lang="en-US" dirty="0"/>
          </a:p>
          <a:p>
            <a:pPr lvl="1"/>
            <a:r>
              <a:rPr lang="en-US" dirty="0"/>
              <a:t>Packages</a:t>
            </a:r>
          </a:p>
          <a:p>
            <a:pPr lvl="1"/>
            <a:r>
              <a:rPr lang="en-US" dirty="0"/>
              <a:t>Interfaces</a:t>
            </a:r>
          </a:p>
          <a:p>
            <a:pPr lvl="1"/>
            <a:r>
              <a:rPr lang="en-US" dirty="0"/>
              <a:t>Inheritance</a:t>
            </a:r>
          </a:p>
          <a:p>
            <a:pPr lvl="1"/>
            <a:r>
              <a:rPr lang="en-US" dirty="0"/>
              <a:t>Exceptions</a:t>
            </a:r>
          </a:p>
        </p:txBody>
      </p:sp>
    </p:spTree>
    <p:extLst>
      <p:ext uri="{BB962C8B-B14F-4D97-AF65-F5344CB8AC3E}">
        <p14:creationId xmlns:p14="http://schemas.microsoft.com/office/powerpoint/2010/main" val="17945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2540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button you can click on is provided by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class</a:t>
            </a:r>
          </a:p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is usually created with text or an image</a:t>
            </a:r>
          </a:p>
          <a:p>
            <a:pPr lvl="1"/>
            <a:r>
              <a:rPr lang="en-US" dirty="0"/>
              <a:t>You'll need to make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 err="1"/>
              <a:t>s</a:t>
            </a:r>
            <a:r>
              <a:rPr lang="en-US" dirty="0"/>
              <a:t> with images for Project 2</a:t>
            </a:r>
          </a:p>
          <a:p>
            <a:r>
              <a:rPr lang="en-US" dirty="0"/>
              <a:t>Just creating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doesn't do anything</a:t>
            </a:r>
          </a:p>
          <a:p>
            <a:r>
              <a:rPr lang="en-US" dirty="0"/>
              <a:t>You have to add it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(or other container) to see it</a:t>
            </a:r>
          </a:p>
          <a:p>
            <a:r>
              <a:rPr lang="en-US" dirty="0"/>
              <a:t>Right now, we're just creating the buttons</a:t>
            </a:r>
          </a:p>
          <a:p>
            <a:r>
              <a:rPr lang="en-US" dirty="0"/>
              <a:t>Next week, we'll learn how to add actions to them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5181600"/>
            <a:ext cx="10972801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166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to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6705600" cy="21872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Once you've created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, you can add it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by calling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dirty="0"/>
              <a:t> method on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All GUI containers have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dirty="0"/>
              <a:t> method that allows us to add a widget to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572000"/>
            <a:ext cx="10972801" cy="1981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frame.setDefaultCloseOperation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JFrame.DISPOSE_ON_CLOSE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(button);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40" y="1600200"/>
            <a:ext cx="348476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an icon on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019800" cy="3558808"/>
          </a:xfrm>
        </p:spPr>
        <p:txBody>
          <a:bodyPr>
            <a:normAutofit/>
          </a:bodyPr>
          <a:lstStyle/>
          <a:p>
            <a:r>
              <a:rPr lang="en-US" dirty="0"/>
              <a:t>You can also make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with an image instead of text</a:t>
            </a:r>
          </a:p>
          <a:p>
            <a:r>
              <a:rPr lang="en-US" dirty="0"/>
              <a:t>To do so, you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n-US" dirty="0"/>
              <a:t> and pass that to the constructor of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You'll need the path to an image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84157"/>
            <a:ext cx="4280162" cy="346111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599" y="5486400"/>
            <a:ext cx="10972801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"bowie.jpg"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</a:t>
            </a:r>
          </a:p>
        </p:txBody>
      </p:sp>
    </p:spTree>
    <p:extLst>
      <p:ext uri="{BB962C8B-B14F-4D97-AF65-F5344CB8AC3E}">
        <p14:creationId xmlns:p14="http://schemas.microsoft.com/office/powerpoint/2010/main" val="5337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715000" cy="317780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dirty="0"/>
              <a:t> is like a button you can't click</a:t>
            </a:r>
          </a:p>
          <a:p>
            <a:r>
              <a:rPr lang="en-US" dirty="0"/>
              <a:t>Its constructors work just like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ones</a:t>
            </a:r>
          </a:p>
          <a:p>
            <a:r>
              <a:rPr lang="en-US" dirty="0"/>
              <a:t>It allows you to display text or an image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51054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nameLabel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"David Bowie"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"bowie.jpg"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nameLabel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79386"/>
            <a:ext cx="4171950" cy="33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6629400" cy="3101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dirty="0"/>
              <a:t> allows a user to enter a (short) amount of text</a:t>
            </a:r>
          </a:p>
          <a:p>
            <a:r>
              <a:rPr lang="en-US" dirty="0"/>
              <a:t>Usually, you'll need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dirty="0"/>
              <a:t> to tell the person what they should enter</a:t>
            </a:r>
          </a:p>
          <a:p>
            <a:r>
              <a:rPr lang="en-US" dirty="0"/>
              <a:t>The example is ugly because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dirty="0"/>
              <a:t> and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dirty="0"/>
              <a:t> don't fill the 500 x 400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8768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messageLabel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"Enter the magic words:"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magicField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messageLabel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magicField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BorderLayout.SOUTH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643474"/>
            <a:ext cx="3810000" cy="30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75192"/>
            <a:ext cx="6705600" cy="29193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dirty="0"/>
              <a:t> is for entering small pieces of information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Telephone number</a:t>
            </a:r>
          </a:p>
          <a:p>
            <a:r>
              <a:rPr lang="en-US" dirty="0"/>
              <a:t>For larger texts, we can use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8768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"Write a story:"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1590472"/>
            <a:ext cx="3838575" cy="31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934200" cy="462560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dirty="0"/>
              <a:t> is the default layout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When you add widgets, you can specify the location as one of five regions: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BorderLayout.NORTH</a:t>
            </a:r>
            <a:r>
              <a:rPr lang="en-US" dirty="0"/>
              <a:t> stretches the width of the container on the top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BorderLayout.SOUTH</a:t>
            </a:r>
            <a:r>
              <a:rPr lang="en-US" dirty="0"/>
              <a:t> stretches the width of the container on the bottom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BorderLayout.EAST</a:t>
            </a:r>
            <a:r>
              <a:rPr lang="en-US" dirty="0"/>
              <a:t> sits on the right of the container, stretching to fill all the space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NORTH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SOUTH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BorderLayout.WEST</a:t>
            </a:r>
            <a:r>
              <a:rPr lang="en-US" dirty="0"/>
              <a:t> sits on the left of the container, stretching to fill all the space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NORTH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SOUTH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BorderLayout.CENTER</a:t>
            </a:r>
            <a:r>
              <a:rPr lang="en-US" dirty="0"/>
              <a:t> sits in the middle of the container and stretches to fill all available space</a:t>
            </a:r>
          </a:p>
          <a:p>
            <a:r>
              <a:rPr lang="en-US" dirty="0"/>
              <a:t>If you don't specify where you're adding a widget, it adds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</a:p>
          <a:p>
            <a:r>
              <a:rPr lang="en-US" dirty="0"/>
              <a:t>If you add more than one widget to a region, the new one </a:t>
            </a:r>
            <a:r>
              <a:rPr lang="en-US" b="1" dirty="0"/>
              <a:t>replaces</a:t>
            </a:r>
            <a:r>
              <a:rPr lang="en-US" dirty="0"/>
              <a:t> the old</a:t>
            </a:r>
          </a:p>
          <a:p>
            <a:r>
              <a:rPr lang="en-US" dirty="0"/>
              <a:t>Unused regions disappear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16333"/>
            <a:ext cx="4420828" cy="35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6781800" cy="3101608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dirty="0"/>
              <a:t> allows you to create a grid with a specific number of rows and columns</a:t>
            </a:r>
          </a:p>
          <a:p>
            <a:r>
              <a:rPr lang="en-US" dirty="0"/>
              <a:t>All the cells in the grid are the same size</a:t>
            </a:r>
          </a:p>
          <a:p>
            <a:r>
              <a:rPr lang="en-US" dirty="0"/>
              <a:t>As you add widgets, they fill each row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1579386"/>
            <a:ext cx="4171950" cy="33736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599" y="50292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frame.setLayout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GridLayout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(4, 5));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row = 0; row &lt; 4; ++row)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column = 0; column &lt; 5; ++column)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+ (row * 5 + column + 1)));</a:t>
            </a:r>
          </a:p>
        </p:txBody>
      </p:sp>
    </p:spTree>
    <p:extLst>
      <p:ext uri="{BB962C8B-B14F-4D97-AF65-F5344CB8AC3E}">
        <p14:creationId xmlns:p14="http://schemas.microsoft.com/office/powerpoint/2010/main" val="11931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Listeners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4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buttons do 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added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 err="1"/>
              <a:t>s</a:t>
            </a:r>
            <a:r>
              <a:rPr lang="en-US" dirty="0"/>
              <a:t>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 err="1"/>
              <a:t>s</a:t>
            </a:r>
            <a:r>
              <a:rPr lang="en-US" dirty="0"/>
              <a:t>, but those buttons don't do anything</a:t>
            </a:r>
          </a:p>
          <a:p>
            <a:r>
              <a:rPr lang="en-US" dirty="0"/>
              <a:t>When clicked,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fires an event</a:t>
            </a:r>
          </a:p>
          <a:p>
            <a:r>
              <a:rPr lang="en-US" dirty="0"/>
              <a:t>We need to add an action listener to do something when that event happens</a:t>
            </a:r>
          </a:p>
          <a:p>
            <a:r>
              <a:rPr lang="en-US" dirty="0"/>
              <a:t>A CLI program runs through loops, calls methods, and makes decisions until it runs out of stuff to do</a:t>
            </a:r>
          </a:p>
          <a:p>
            <a:r>
              <a:rPr lang="en-US" dirty="0"/>
              <a:t>GUIs usually have this </a:t>
            </a:r>
            <a:r>
              <a:rPr lang="en-US" b="1" dirty="0"/>
              <a:t>event-based</a:t>
            </a:r>
            <a:r>
              <a:rPr lang="en-US" dirty="0"/>
              <a:t> programming model</a:t>
            </a:r>
          </a:p>
          <a:p>
            <a:r>
              <a:rPr lang="en-US" dirty="0"/>
              <a:t>They sit there, waiting for events to cause methods to get called</a:t>
            </a:r>
          </a:p>
        </p:txBody>
      </p:sp>
    </p:spTree>
    <p:extLst>
      <p:ext uri="{BB962C8B-B14F-4D97-AF65-F5344CB8AC3E}">
        <p14:creationId xmlns:p14="http://schemas.microsoft.com/office/powerpoint/2010/main" val="29465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634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can listen for a </a:t>
            </a:r>
            <a:r>
              <a:rPr lang="en-US" b="1" dirty="0" err="1">
                <a:latin typeface="Courier"/>
              </a:rPr>
              <a:t>JButton</a:t>
            </a:r>
            <a:r>
              <a:rPr lang="en-US" dirty="0"/>
              <a:t> to click?</a:t>
            </a:r>
          </a:p>
          <a:p>
            <a:r>
              <a:rPr lang="en-US" dirty="0"/>
              <a:t>Any object that implements </a:t>
            </a:r>
            <a:r>
              <a:rPr lang="en-US" b="1" dirty="0" err="1">
                <a:latin typeface="Courier"/>
              </a:rPr>
              <a:t>ActionListener</a:t>
            </a:r>
            <a:endParaRPr lang="en-US" b="1" dirty="0">
              <a:latin typeface="Courier"/>
            </a:endParaRPr>
          </a:p>
          <a:p>
            <a:r>
              <a:rPr lang="en-US" b="1" dirty="0" err="1">
                <a:latin typeface="Courier"/>
              </a:rPr>
              <a:t>ActionListener</a:t>
            </a:r>
            <a:r>
              <a:rPr lang="en-US" dirty="0"/>
              <a:t> is an interface like any other with a single abstract method in it: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b="1" dirty="0">
                <a:latin typeface="Courier"/>
              </a:rPr>
              <a:t>void </a:t>
            </a:r>
            <a:r>
              <a:rPr lang="en-US" b="1" dirty="0" err="1">
                <a:latin typeface="Courier"/>
              </a:rPr>
              <a:t>actionPerformed</a:t>
            </a:r>
            <a:r>
              <a:rPr lang="en-US" b="1" dirty="0">
                <a:latin typeface="Courier"/>
              </a:rPr>
              <a:t>(</a:t>
            </a:r>
            <a:r>
              <a:rPr lang="en-US" b="1" dirty="0" err="1">
                <a:latin typeface="Courier"/>
              </a:rPr>
              <a:t>ActionEvent</a:t>
            </a:r>
            <a:r>
              <a:rPr lang="en-US" b="1" dirty="0">
                <a:latin typeface="Courier"/>
              </a:rPr>
              <a:t> e);</a:t>
            </a:r>
          </a:p>
          <a:p>
            <a:pPr marL="118872" indent="0">
              <a:buNone/>
            </a:pPr>
            <a:endParaRPr lang="en-US" b="1" dirty="0">
              <a:latin typeface="Courier"/>
            </a:endParaRPr>
          </a:p>
          <a:p>
            <a:r>
              <a:rPr lang="en-US" dirty="0"/>
              <a:t>We need to write a class with such a method</a:t>
            </a:r>
          </a:p>
          <a:p>
            <a:r>
              <a:rPr lang="en-US" dirty="0"/>
              <a:t>We will rarely need to worry about the </a:t>
            </a:r>
            <a:r>
              <a:rPr lang="en-US" b="1" dirty="0" err="1">
                <a:latin typeface="Courier"/>
              </a:rPr>
              <a:t>ActionEvent</a:t>
            </a:r>
            <a:r>
              <a:rPr lang="en-US" dirty="0"/>
              <a:t> object</a:t>
            </a:r>
          </a:p>
          <a:p>
            <a:r>
              <a:rPr lang="en-US" dirty="0"/>
              <a:t>But it does have a </a:t>
            </a:r>
            <a:r>
              <a:rPr lang="en-US" b="1" dirty="0" err="1">
                <a:latin typeface="Courier"/>
              </a:rPr>
              <a:t>getSource</a:t>
            </a:r>
            <a:r>
              <a:rPr lang="en-US" b="1" dirty="0">
                <a:latin typeface="Courier"/>
              </a:rPr>
              <a:t>()</a:t>
            </a:r>
            <a:r>
              <a:rPr lang="en-US" dirty="0"/>
              <a:t> method that will give us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 (often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) that fired the event</a:t>
            </a:r>
          </a:p>
        </p:txBody>
      </p:sp>
    </p:spTree>
    <p:extLst>
      <p:ext uri="{BB962C8B-B14F-4D97-AF65-F5344CB8AC3E}">
        <p14:creationId xmlns:p14="http://schemas.microsoft.com/office/powerpoint/2010/main" val="15310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inner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2540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Now, we get to something tricky</a:t>
            </a:r>
          </a:p>
          <a:p>
            <a:r>
              <a:rPr lang="en-US" dirty="0"/>
              <a:t>It's possible to create a class on the fly, right in the middle of other code</a:t>
            </a:r>
          </a:p>
          <a:p>
            <a:r>
              <a:rPr lang="en-US" dirty="0"/>
              <a:t>Consider the following interface: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create, in the middle of other code, a class that implements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NoiseMaker</a:t>
            </a:r>
            <a:r>
              <a:rPr lang="en-US" dirty="0"/>
              <a:t>, like this: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895600"/>
            <a:ext cx="10972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interface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953000"/>
            <a:ext cx="109728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maker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Yowza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};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action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reason we brought up anonymous inner classes is that we can use this syntax to make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object right when we need it, for a button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It's ugly, but it 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10972800" cy="2590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arbitrary code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});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ugly: parenthesis for end of method call</a:t>
            </a:r>
          </a:p>
        </p:txBody>
      </p:sp>
    </p:spTree>
    <p:extLst>
      <p:ext uri="{BB962C8B-B14F-4D97-AF65-F5344CB8AC3E}">
        <p14:creationId xmlns:p14="http://schemas.microsoft.com/office/powerpoint/2010/main" val="4669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8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5588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Before Java 8, we only had two choices:</a:t>
            </a:r>
          </a:p>
          <a:p>
            <a:pPr lvl="1"/>
            <a:r>
              <a:rPr lang="en-US" dirty="0"/>
              <a:t>Make a whole class that implements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and might have to do different actions based on which button fired the event</a:t>
            </a:r>
          </a:p>
          <a:p>
            <a:pPr lvl="1"/>
            <a:r>
              <a:rPr lang="en-US" dirty="0"/>
              <a:t>Make a separate anonymous inner class for every single button, each doing the action for that button</a:t>
            </a:r>
          </a:p>
          <a:p>
            <a:r>
              <a:rPr lang="en-US" dirty="0"/>
              <a:t>Java 8 adds something called lambdas which actually make anonymous inner classes too, but the syntax is much nicer</a:t>
            </a:r>
          </a:p>
          <a:p>
            <a:r>
              <a:rPr lang="en-US" dirty="0"/>
              <a:t>Java 8 style: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181600"/>
            <a:ext cx="109728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(e -&gt;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));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Java 8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5588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 interface with only a single method in it (like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) is called a </a:t>
            </a:r>
            <a:r>
              <a:rPr lang="en-US" b="1" dirty="0"/>
              <a:t>functional interface</a:t>
            </a:r>
          </a:p>
          <a:p>
            <a:r>
              <a:rPr lang="en-US" dirty="0"/>
              <a:t>Java 8 lets us instantiate functional interface by filling out the method:</a:t>
            </a:r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(Type1 arg1, Type2 arg2, …) -&gt; { /* method body */  }</a:t>
            </a:r>
            <a:r>
              <a:rPr lang="en-US" dirty="0"/>
              <a:t> </a:t>
            </a:r>
          </a:p>
          <a:p>
            <a:r>
              <a:rPr lang="en-US" dirty="0"/>
              <a:t>But if it's possible for the compiler to infer the argument types, they don't have to be written</a:t>
            </a:r>
          </a:p>
          <a:p>
            <a:r>
              <a:rPr lang="en-US" dirty="0"/>
              <a:t>If you only have a single argument, you don't need parentheses</a:t>
            </a:r>
          </a:p>
          <a:p>
            <a:r>
              <a:rPr lang="en-US" dirty="0"/>
              <a:t>And if you only have a single line in your method body, you don't need braces</a:t>
            </a:r>
          </a:p>
          <a:p>
            <a:r>
              <a:rPr lang="en-US" dirty="0"/>
              <a:t>Multi-line example: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648200"/>
            <a:ext cx="109728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(e -&gt;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button.setEnabled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});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recursion, you must first understand recursion.</a:t>
            </a:r>
          </a:p>
        </p:txBody>
      </p:sp>
    </p:spTree>
    <p:extLst>
      <p:ext uri="{BB962C8B-B14F-4D97-AF65-F5344CB8AC3E}">
        <p14:creationId xmlns:p14="http://schemas.microsoft.com/office/powerpoint/2010/main" val="3029101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recursion?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781800" cy="4625609"/>
          </a:xfrm>
        </p:spPr>
        <p:txBody>
          <a:bodyPr/>
          <a:lstStyle/>
          <a:p>
            <a:r>
              <a:rPr lang="en-US" dirty="0"/>
              <a:t>Defining something in terms of itself</a:t>
            </a:r>
          </a:p>
          <a:p>
            <a:r>
              <a:rPr lang="en-US" dirty="0"/>
              <a:t>To be useful, the definition must be based on progressively simpler definitions of the thing being defined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44871"/>
            <a:ext cx="28003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5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Two parts:</a:t>
            </a:r>
          </a:p>
          <a:p>
            <a:r>
              <a:rPr lang="en-US" dirty="0"/>
              <a:t>Base case(s)</a:t>
            </a:r>
          </a:p>
          <a:p>
            <a:pPr lvl="1"/>
            <a:r>
              <a:rPr lang="en-US" dirty="0"/>
              <a:t>Tells recursion when to stop</a:t>
            </a:r>
          </a:p>
          <a:p>
            <a:pPr lvl="1"/>
            <a:r>
              <a:rPr lang="en-US" dirty="0"/>
              <a:t>For factorial, </a:t>
            </a:r>
            <a:r>
              <a:rPr lang="en-US" b="1" i="1" dirty="0"/>
              <a:t>n</a:t>
            </a:r>
            <a:r>
              <a:rPr lang="en-US" dirty="0"/>
              <a:t> = 1 or </a:t>
            </a:r>
            <a:r>
              <a:rPr lang="en-US" b="1" i="1" dirty="0"/>
              <a:t>n</a:t>
            </a:r>
            <a:r>
              <a:rPr lang="en-US" dirty="0"/>
              <a:t> = 0 are examples of base cases</a:t>
            </a:r>
          </a:p>
          <a:p>
            <a:r>
              <a:rPr lang="en-US" dirty="0"/>
              <a:t>Recursive case(s)</a:t>
            </a:r>
          </a:p>
          <a:p>
            <a:pPr lvl="1"/>
            <a:r>
              <a:rPr lang="en-US" dirty="0"/>
              <a:t>Allows recursion to progress</a:t>
            </a:r>
          </a:p>
          <a:p>
            <a:pPr lvl="1"/>
            <a:r>
              <a:rPr lang="en-US" dirty="0"/>
              <a:t>"Leap of faith"</a:t>
            </a:r>
          </a:p>
          <a:p>
            <a:pPr lvl="1"/>
            <a:r>
              <a:rPr lang="en-US" dirty="0"/>
              <a:t>For factorial, </a:t>
            </a:r>
            <a:r>
              <a:rPr lang="en-US" b="1" i="1" dirty="0"/>
              <a:t>n</a:t>
            </a:r>
            <a:r>
              <a:rPr lang="en-US" dirty="0"/>
              <a:t> &gt; 1 is the recursive case</a:t>
            </a:r>
          </a:p>
        </p:txBody>
      </p:sp>
    </p:spTree>
    <p:extLst>
      <p:ext uri="{BB962C8B-B14F-4D97-AF65-F5344CB8AC3E}">
        <p14:creationId xmlns:p14="http://schemas.microsoft.com/office/powerpoint/2010/main" val="5026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down approach</a:t>
            </a:r>
          </a:p>
          <a:p>
            <a:r>
              <a:rPr lang="en-US" dirty="0"/>
              <a:t>Don't try to solve the whole problem</a:t>
            </a:r>
          </a:p>
          <a:p>
            <a:r>
              <a:rPr lang="en-US" dirty="0"/>
              <a:t>Deal with the next step in the problem</a:t>
            </a:r>
          </a:p>
          <a:p>
            <a:r>
              <a:rPr lang="en-US" dirty="0"/>
              <a:t>Then make the "leap of faith"</a:t>
            </a:r>
          </a:p>
          <a:p>
            <a:r>
              <a:rPr lang="en-US" dirty="0"/>
              <a:t>Assume that you can solve any smaller part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24847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Factorial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long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factorial(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n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 n &lt;= 1 )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1;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n*factorial( n – 1 );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791200" y="2971800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724400" y="4800600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6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0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do recursion, we want to pass all the data in through our method arguments</a:t>
            </a:r>
          </a:p>
          <a:p>
            <a:r>
              <a:rPr lang="en-US" dirty="0"/>
              <a:t>We want to get all of our results back through return statements</a:t>
            </a:r>
          </a:p>
          <a:p>
            <a:r>
              <a:rPr lang="en-US" dirty="0"/>
              <a:t>Think of each recursive method call as a frozen moment in time</a:t>
            </a:r>
          </a:p>
          <a:p>
            <a:r>
              <a:rPr lang="en-US" dirty="0"/>
              <a:t>Thus, we usually </a:t>
            </a:r>
            <a:r>
              <a:rPr lang="en-US" b="1" dirty="0"/>
              <a:t>don't</a:t>
            </a:r>
            <a:r>
              <a:rPr lang="en-US" dirty="0"/>
              <a:t> want to assign variables</a:t>
            </a:r>
          </a:p>
          <a:p>
            <a:r>
              <a:rPr lang="en-US" dirty="0"/>
              <a:t>Instead, variables change </a:t>
            </a:r>
            <a:r>
              <a:rPr lang="en-US" i="1" dirty="0"/>
              <a:t>as they pass</a:t>
            </a:r>
            <a:r>
              <a:rPr lang="en-US" dirty="0"/>
              <a:t> to the next method call</a:t>
            </a:r>
          </a:p>
        </p:txBody>
      </p:sp>
    </p:spTree>
    <p:extLst>
      <p:ext uri="{BB962C8B-B14F-4D97-AF65-F5344CB8AC3E}">
        <p14:creationId xmlns:p14="http://schemas.microsoft.com/office/powerpoint/2010/main" val="13268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variables for each method are stored on the stack</a:t>
            </a:r>
          </a:p>
          <a:p>
            <a:r>
              <a:rPr lang="en-US" dirty="0"/>
              <a:t>When a method is called, a copy of that method is </a:t>
            </a:r>
            <a:r>
              <a:rPr lang="en-US" b="1" dirty="0"/>
              <a:t>pushed</a:t>
            </a:r>
            <a:r>
              <a:rPr lang="en-US" dirty="0"/>
              <a:t> onto the stack</a:t>
            </a:r>
          </a:p>
          <a:p>
            <a:r>
              <a:rPr lang="en-US" dirty="0"/>
              <a:t>When a method returns, that copy of the method </a:t>
            </a:r>
            <a:r>
              <a:rPr lang="en-US" b="1" dirty="0"/>
              <a:t>pops</a:t>
            </a:r>
            <a:r>
              <a:rPr lang="en-US" dirty="0"/>
              <a:t> off the stack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60960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main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67200" y="5105400"/>
            <a:ext cx="1828800" cy="1447800"/>
            <a:chOff x="2743200" y="4953000"/>
            <a:chExt cx="1828800" cy="1447800"/>
          </a:xfrm>
        </p:grpSpPr>
        <p:sp>
          <p:nvSpPr>
            <p:cNvPr id="5" name="Rectangle 4"/>
            <p:cNvSpPr/>
            <p:nvPr/>
          </p:nvSpPr>
          <p:spPr>
            <a:xfrm>
              <a:off x="3657600" y="59436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main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5486400"/>
              <a:ext cx="914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solve</a:t>
              </a:r>
            </a:p>
          </p:txBody>
        </p:sp>
        <p:sp>
          <p:nvSpPr>
            <p:cNvPr id="12" name="Bent Arrow 11"/>
            <p:cNvSpPr/>
            <p:nvPr/>
          </p:nvSpPr>
          <p:spPr>
            <a:xfrm>
              <a:off x="2971800" y="5562600"/>
              <a:ext cx="457200" cy="53340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4953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Call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0" y="4724400"/>
            <a:ext cx="1828800" cy="1828800"/>
            <a:chOff x="4572000" y="4572000"/>
            <a:chExt cx="1828800" cy="1828800"/>
          </a:xfrm>
        </p:grpSpPr>
        <p:sp>
          <p:nvSpPr>
            <p:cNvPr id="6" name="Rectangle 5"/>
            <p:cNvSpPr/>
            <p:nvPr/>
          </p:nvSpPr>
          <p:spPr>
            <a:xfrm>
              <a:off x="5486400" y="59436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main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6400" y="5486400"/>
              <a:ext cx="914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solve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5029200"/>
              <a:ext cx="9144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Courier New" pitchFamily="49" charset="0"/>
                  <a:cs typeface="Courier New" pitchFamily="49" charset="0"/>
                </a:rPr>
                <a:t>factorial</a:t>
              </a:r>
            </a:p>
          </p:txBody>
        </p:sp>
        <p:sp>
          <p:nvSpPr>
            <p:cNvPr id="13" name="Bent Arrow 12"/>
            <p:cNvSpPr/>
            <p:nvPr/>
          </p:nvSpPr>
          <p:spPr>
            <a:xfrm>
              <a:off x="4800600" y="5181600"/>
              <a:ext cx="457200" cy="53340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4572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Call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72400" y="4724400"/>
            <a:ext cx="1981200" cy="1828800"/>
            <a:chOff x="6248400" y="4572000"/>
            <a:chExt cx="1981200" cy="1828800"/>
          </a:xfrm>
        </p:grpSpPr>
        <p:sp>
          <p:nvSpPr>
            <p:cNvPr id="7" name="Rectangle 6"/>
            <p:cNvSpPr/>
            <p:nvPr/>
          </p:nvSpPr>
          <p:spPr>
            <a:xfrm>
              <a:off x="7315200" y="59436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main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15200" y="5486400"/>
              <a:ext cx="914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solve</a:t>
              </a:r>
            </a:p>
          </p:txBody>
        </p:sp>
        <p:sp>
          <p:nvSpPr>
            <p:cNvPr id="14" name="Bent Arrow 13"/>
            <p:cNvSpPr/>
            <p:nvPr/>
          </p:nvSpPr>
          <p:spPr>
            <a:xfrm rot="5400000">
              <a:off x="6629400" y="5181600"/>
              <a:ext cx="457200" cy="53340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45720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8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Factorial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copy of factorial has a value of </a:t>
            </a:r>
            <a:r>
              <a:rPr lang="en-US" b="1" i="1" dirty="0"/>
              <a:t>n</a:t>
            </a:r>
            <a:r>
              <a:rPr lang="en-US" dirty="0"/>
              <a:t> stored as a local variable</a:t>
            </a:r>
          </a:p>
          <a:p>
            <a:r>
              <a:rPr lang="en-US" dirty="0"/>
              <a:t>For 6! 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52578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6*factorial(5)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48006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5*factorial(4)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43434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4*factorial(3)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38862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3*factorial(2)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34290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2*factorial(1)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9718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5715000"/>
            <a:ext cx="2743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x = factorial(6);</a:t>
            </a:r>
          </a:p>
        </p:txBody>
      </p:sp>
      <p:grpSp>
        <p:nvGrpSpPr>
          <p:cNvPr id="11" name="Group 38"/>
          <p:cNvGrpSpPr/>
          <p:nvPr/>
        </p:nvGrpSpPr>
        <p:grpSpPr>
          <a:xfrm>
            <a:off x="3505200" y="5486400"/>
            <a:ext cx="2590800" cy="533400"/>
            <a:chOff x="1981200" y="5486400"/>
            <a:chExt cx="2590800" cy="533400"/>
          </a:xfrm>
        </p:grpSpPr>
        <p:sp>
          <p:nvSpPr>
            <p:cNvPr id="15" name="Circular Arrow 14"/>
            <p:cNvSpPr/>
            <p:nvPr/>
          </p:nvSpPr>
          <p:spPr>
            <a:xfrm rot="-5400000">
              <a:off x="4038600" y="54864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1200" y="5574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factorial(6)</a:t>
              </a:r>
            </a:p>
          </p:txBody>
        </p:sp>
      </p:grpSp>
      <p:grpSp>
        <p:nvGrpSpPr>
          <p:cNvPr id="12" name="Group 39"/>
          <p:cNvGrpSpPr/>
          <p:nvPr/>
        </p:nvGrpSpPr>
        <p:grpSpPr>
          <a:xfrm>
            <a:off x="3505200" y="5029200"/>
            <a:ext cx="2590800" cy="533400"/>
            <a:chOff x="1981200" y="5029200"/>
            <a:chExt cx="2590800" cy="533400"/>
          </a:xfrm>
        </p:grpSpPr>
        <p:sp>
          <p:nvSpPr>
            <p:cNvPr id="16" name="Circular Arrow 15"/>
            <p:cNvSpPr/>
            <p:nvPr/>
          </p:nvSpPr>
          <p:spPr>
            <a:xfrm rot="-5400000">
              <a:off x="4038600" y="50292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1200" y="51054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factorial(5)</a:t>
              </a:r>
            </a:p>
          </p:txBody>
        </p:sp>
      </p:grpSp>
      <p:grpSp>
        <p:nvGrpSpPr>
          <p:cNvPr id="13" name="Group 40"/>
          <p:cNvGrpSpPr/>
          <p:nvPr/>
        </p:nvGrpSpPr>
        <p:grpSpPr>
          <a:xfrm>
            <a:off x="3505200" y="4572000"/>
            <a:ext cx="2590800" cy="533400"/>
            <a:chOff x="1981200" y="4572000"/>
            <a:chExt cx="2590800" cy="533400"/>
          </a:xfrm>
        </p:grpSpPr>
        <p:sp>
          <p:nvSpPr>
            <p:cNvPr id="17" name="Circular Arrow 16"/>
            <p:cNvSpPr/>
            <p:nvPr/>
          </p:nvSpPr>
          <p:spPr>
            <a:xfrm rot="-5400000">
              <a:off x="4038600" y="45720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81200" y="4648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factorial(4)</a:t>
              </a: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3505200" y="4114800"/>
            <a:ext cx="2590800" cy="533400"/>
            <a:chOff x="1981200" y="4114800"/>
            <a:chExt cx="2590800" cy="533400"/>
          </a:xfrm>
        </p:grpSpPr>
        <p:sp>
          <p:nvSpPr>
            <p:cNvPr id="18" name="Circular Arrow 17"/>
            <p:cNvSpPr/>
            <p:nvPr/>
          </p:nvSpPr>
          <p:spPr>
            <a:xfrm rot="-5400000">
              <a:off x="4038600" y="41148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1200" y="4191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factorial(3)</a:t>
              </a:r>
            </a:p>
          </p:txBody>
        </p:sp>
      </p:grpSp>
      <p:grpSp>
        <p:nvGrpSpPr>
          <p:cNvPr id="39" name="Group 42"/>
          <p:cNvGrpSpPr/>
          <p:nvPr/>
        </p:nvGrpSpPr>
        <p:grpSpPr>
          <a:xfrm>
            <a:off x="3505200" y="3657600"/>
            <a:ext cx="2590800" cy="533400"/>
            <a:chOff x="1981200" y="3657600"/>
            <a:chExt cx="2590800" cy="533400"/>
          </a:xfrm>
        </p:grpSpPr>
        <p:sp>
          <p:nvSpPr>
            <p:cNvPr id="19" name="Circular Arrow 18"/>
            <p:cNvSpPr/>
            <p:nvPr/>
          </p:nvSpPr>
          <p:spPr>
            <a:xfrm rot="-5400000">
              <a:off x="4038600" y="36576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1200" y="3733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factorial(2)</a:t>
              </a:r>
            </a:p>
          </p:txBody>
        </p:sp>
      </p:grpSp>
      <p:grpSp>
        <p:nvGrpSpPr>
          <p:cNvPr id="40" name="Group 43"/>
          <p:cNvGrpSpPr/>
          <p:nvPr/>
        </p:nvGrpSpPr>
        <p:grpSpPr>
          <a:xfrm>
            <a:off x="3505200" y="3200400"/>
            <a:ext cx="2590800" cy="533400"/>
            <a:chOff x="1981200" y="3200400"/>
            <a:chExt cx="2590800" cy="533400"/>
          </a:xfrm>
        </p:grpSpPr>
        <p:sp>
          <p:nvSpPr>
            <p:cNvPr id="20" name="Circular Arrow 19"/>
            <p:cNvSpPr/>
            <p:nvPr/>
          </p:nvSpPr>
          <p:spPr>
            <a:xfrm rot="-5400000">
              <a:off x="4038600" y="32004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81200" y="3288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factorial(1)</a:t>
              </a:r>
            </a:p>
          </p:txBody>
        </p:sp>
      </p:grpSp>
      <p:grpSp>
        <p:nvGrpSpPr>
          <p:cNvPr id="41" name="Group 49"/>
          <p:cNvGrpSpPr/>
          <p:nvPr/>
        </p:nvGrpSpPr>
        <p:grpSpPr>
          <a:xfrm>
            <a:off x="8763000" y="5486400"/>
            <a:ext cx="2590800" cy="533400"/>
            <a:chOff x="7239000" y="5486400"/>
            <a:chExt cx="2590800" cy="533400"/>
          </a:xfrm>
        </p:grpSpPr>
        <p:sp>
          <p:nvSpPr>
            <p:cNvPr id="21" name="Circular Arrow 20"/>
            <p:cNvSpPr/>
            <p:nvPr/>
          </p:nvSpPr>
          <p:spPr>
            <a:xfrm rot="5400000">
              <a:off x="7239000" y="54864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48600" y="5574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720</a:t>
              </a:r>
            </a:p>
          </p:txBody>
        </p:sp>
      </p:grpSp>
      <p:grpSp>
        <p:nvGrpSpPr>
          <p:cNvPr id="42" name="Group 48"/>
          <p:cNvGrpSpPr/>
          <p:nvPr/>
        </p:nvGrpSpPr>
        <p:grpSpPr>
          <a:xfrm>
            <a:off x="8763000" y="5029200"/>
            <a:ext cx="2590800" cy="533400"/>
            <a:chOff x="7239000" y="5029200"/>
            <a:chExt cx="2590800" cy="533400"/>
          </a:xfrm>
        </p:grpSpPr>
        <p:sp>
          <p:nvSpPr>
            <p:cNvPr id="22" name="Circular Arrow 21"/>
            <p:cNvSpPr/>
            <p:nvPr/>
          </p:nvSpPr>
          <p:spPr>
            <a:xfrm rot="5400000">
              <a:off x="7239000" y="50292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48600" y="51054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120</a:t>
              </a:r>
            </a:p>
          </p:txBody>
        </p:sp>
      </p:grpSp>
      <p:grpSp>
        <p:nvGrpSpPr>
          <p:cNvPr id="43" name="Group 47"/>
          <p:cNvGrpSpPr/>
          <p:nvPr/>
        </p:nvGrpSpPr>
        <p:grpSpPr>
          <a:xfrm>
            <a:off x="8763000" y="4572000"/>
            <a:ext cx="2590800" cy="533400"/>
            <a:chOff x="7239000" y="4572000"/>
            <a:chExt cx="2590800" cy="533400"/>
          </a:xfrm>
        </p:grpSpPr>
        <p:sp>
          <p:nvSpPr>
            <p:cNvPr id="23" name="Circular Arrow 22"/>
            <p:cNvSpPr/>
            <p:nvPr/>
          </p:nvSpPr>
          <p:spPr>
            <a:xfrm rot="5400000">
              <a:off x="7239000" y="45720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48600" y="4648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24</a:t>
              </a:r>
            </a:p>
          </p:txBody>
        </p:sp>
      </p:grpSp>
      <p:grpSp>
        <p:nvGrpSpPr>
          <p:cNvPr id="44" name="Group 46"/>
          <p:cNvGrpSpPr/>
          <p:nvPr/>
        </p:nvGrpSpPr>
        <p:grpSpPr>
          <a:xfrm>
            <a:off x="8763000" y="4114800"/>
            <a:ext cx="2590800" cy="533400"/>
            <a:chOff x="7239000" y="4114800"/>
            <a:chExt cx="2590800" cy="533400"/>
          </a:xfrm>
        </p:grpSpPr>
        <p:sp>
          <p:nvSpPr>
            <p:cNvPr id="24" name="Circular Arrow 23"/>
            <p:cNvSpPr/>
            <p:nvPr/>
          </p:nvSpPr>
          <p:spPr>
            <a:xfrm rot="5400000">
              <a:off x="7239000" y="41148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48600" y="4191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763000" y="3657600"/>
            <a:ext cx="2590800" cy="533400"/>
            <a:chOff x="7239000" y="3657600"/>
            <a:chExt cx="2590800" cy="533400"/>
          </a:xfrm>
        </p:grpSpPr>
        <p:sp>
          <p:nvSpPr>
            <p:cNvPr id="25" name="Circular Arrow 24"/>
            <p:cNvSpPr/>
            <p:nvPr/>
          </p:nvSpPr>
          <p:spPr>
            <a:xfrm rot="5400000">
              <a:off x="7239000" y="36576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48600" y="3733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</p:grpSp>
      <p:grpSp>
        <p:nvGrpSpPr>
          <p:cNvPr id="46" name="Group 44"/>
          <p:cNvGrpSpPr/>
          <p:nvPr/>
        </p:nvGrpSpPr>
        <p:grpSpPr>
          <a:xfrm>
            <a:off x="8763000" y="3200400"/>
            <a:ext cx="2590800" cy="533400"/>
            <a:chOff x="7239000" y="3200400"/>
            <a:chExt cx="2590800" cy="533400"/>
          </a:xfrm>
        </p:grpSpPr>
        <p:sp>
          <p:nvSpPr>
            <p:cNvPr id="26" name="Circular Arrow 25"/>
            <p:cNvSpPr/>
            <p:nvPr/>
          </p:nvSpPr>
          <p:spPr>
            <a:xfrm rot="5400000">
              <a:off x="7239000" y="32004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48600" y="3288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7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Similarly, exponentiation is repeated multiplication</a:t>
                </a: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		 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times)</a:t>
                </a:r>
              </a:p>
              <a:p>
                <a:r>
                  <a:rPr lang="en-US" dirty="0"/>
                  <a:t>Base case (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= 0):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sym typeface="Symbol"/>
                  </a:rPr>
                  <a:t>Recursive case (</a:t>
                </a:r>
                <a:r>
                  <a:rPr lang="en-US" b="1" i="1" dirty="0"/>
                  <a:t>y</a:t>
                </a:r>
                <a:r>
                  <a:rPr lang="en-US" dirty="0"/>
                  <a:t> &gt; 0):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There is a more efficient way to do this, but you'll have to take COMP 2100 to talk about it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4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exponentiation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double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power(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x,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y ){</a:t>
            </a:r>
          </a:p>
          <a:p>
            <a:pPr>
              <a:buNone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 y == 0 )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1.0;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x * power( x, y - 1 );</a:t>
            </a:r>
          </a:p>
          <a:p>
            <a:pPr>
              <a:buNone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791200" y="2743200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724400" y="4800600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5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Recursion sometimes requires similar information that can be passed along to each recursive call</a:t>
            </a:r>
          </a:p>
          <a:p>
            <a:r>
              <a:rPr lang="en-US" dirty="0"/>
              <a:t>This information could be an index into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or an array</a:t>
            </a:r>
          </a:p>
          <a:p>
            <a:r>
              <a:rPr lang="en-US" dirty="0"/>
              <a:t>In graph or tree algorithms, it might be the parent node you visited previously</a:t>
            </a:r>
          </a:p>
          <a:p>
            <a:r>
              <a:rPr lang="en-US" dirty="0"/>
              <a:t>There are recursive methods with 10 or more parameters</a:t>
            </a:r>
          </a:p>
          <a:p>
            <a:r>
              <a:rPr lang="en-US" dirty="0"/>
              <a:t>There's nothing wrong with that, provided that you actually </a:t>
            </a:r>
            <a:r>
              <a:rPr lang="en-US" i="1" dirty="0"/>
              <a:t>need</a:t>
            </a:r>
            <a:r>
              <a:rPr lang="en-US" dirty="0"/>
              <a:t> them all</a:t>
            </a:r>
          </a:p>
        </p:txBody>
      </p:sp>
    </p:spTree>
    <p:extLst>
      <p:ext uri="{BB962C8B-B14F-4D97-AF65-F5344CB8AC3E}">
        <p14:creationId xmlns:p14="http://schemas.microsoft.com/office/powerpoint/2010/main" val="27784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we want to sum the values in an array called </a:t>
            </a:r>
            <a:r>
              <a:rPr lang="en-US" b="1" i="1" dirty="0"/>
              <a:t>array</a:t>
            </a:r>
            <a:r>
              <a:rPr lang="en-US" dirty="0"/>
              <a:t>?</a:t>
            </a:r>
            <a:endParaRPr lang="en-US" b="1" i="1" dirty="0"/>
          </a:p>
          <a:p>
            <a:r>
              <a:rPr lang="en-US" dirty="0"/>
              <a:t>We need some extra information: current index</a:t>
            </a:r>
          </a:p>
          <a:p>
            <a:r>
              <a:rPr lang="en-US" dirty="0"/>
              <a:t>Base case (</a:t>
            </a:r>
            <a:r>
              <a:rPr lang="en-US" b="1" i="1" dirty="0"/>
              <a:t>index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= </a:t>
            </a:r>
            <a:r>
              <a:rPr lang="en-US" b="1" i="1" dirty="0">
                <a:sym typeface="Symbol"/>
              </a:rPr>
              <a:t>length</a:t>
            </a:r>
            <a:r>
              <a:rPr lang="en-US" dirty="0">
                <a:sym typeface="Symbol"/>
              </a:rPr>
              <a:t>):</a:t>
            </a:r>
          </a:p>
          <a:p>
            <a:pPr lvl="1"/>
            <a:r>
              <a:rPr lang="en-US" dirty="0">
                <a:sym typeface="Symbol"/>
              </a:rPr>
              <a:t>Sum(from </a:t>
            </a:r>
            <a:r>
              <a:rPr lang="en-US" b="1" i="1" dirty="0">
                <a:sym typeface="Symbol"/>
              </a:rPr>
              <a:t>index</a:t>
            </a:r>
            <a:r>
              <a:rPr lang="en-US" dirty="0">
                <a:sym typeface="Symbol"/>
              </a:rPr>
              <a:t> onward):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	0 (Nothing left to sum)</a:t>
            </a:r>
          </a:p>
          <a:p>
            <a:r>
              <a:rPr lang="en-US" dirty="0">
                <a:sym typeface="Symbol"/>
              </a:rPr>
              <a:t>Recursive case (</a:t>
            </a:r>
            <a:r>
              <a:rPr lang="en-US" b="1" i="1" dirty="0"/>
              <a:t>index</a:t>
            </a:r>
            <a:r>
              <a:rPr lang="en-US" dirty="0"/>
              <a:t> &lt; </a:t>
            </a:r>
            <a:r>
              <a:rPr lang="en-US" b="1" i="1" dirty="0"/>
              <a:t>length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Sum(from </a:t>
            </a:r>
            <a:r>
              <a:rPr lang="en-US" b="1" i="1" dirty="0"/>
              <a:t>index </a:t>
            </a:r>
            <a:r>
              <a:rPr lang="en-US" dirty="0"/>
              <a:t>onward):</a:t>
            </a:r>
          </a:p>
          <a:p>
            <a:pPr marL="457200" lvl="1" indent="0">
              <a:buNone/>
            </a:pPr>
            <a:r>
              <a:rPr lang="en-US" b="1" i="1" dirty="0"/>
              <a:t>	array</a:t>
            </a:r>
            <a:r>
              <a:rPr lang="en-US" dirty="0"/>
              <a:t>[</a:t>
            </a:r>
            <a:r>
              <a:rPr lang="en-US" b="1" i="1" dirty="0"/>
              <a:t>index</a:t>
            </a:r>
            <a:r>
              <a:rPr lang="en-US" dirty="0"/>
              <a:t>] + Sum(from </a:t>
            </a:r>
            <a:r>
              <a:rPr lang="en-US" b="1" i="1" dirty="0"/>
              <a:t>index</a:t>
            </a:r>
            <a:r>
              <a:rPr lang="en-US" dirty="0"/>
              <a:t> + 1 onward)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summing an array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double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sum(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array[],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index) 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 index ==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)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0.0;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array[index] + sum(array, index + 1);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86600" y="2611532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038600" y="4634217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9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we want to reverse the contents of a string called </a:t>
            </a:r>
            <a:r>
              <a:rPr lang="en-US" b="1" i="1" dirty="0"/>
              <a:t>s</a:t>
            </a:r>
            <a:r>
              <a:rPr lang="en-US" dirty="0"/>
              <a:t>?</a:t>
            </a:r>
            <a:endParaRPr lang="en-US" b="1" i="1" dirty="0"/>
          </a:p>
          <a:p>
            <a:r>
              <a:rPr lang="en-US" dirty="0"/>
              <a:t>We need some extra information: current index</a:t>
            </a:r>
          </a:p>
          <a:p>
            <a:r>
              <a:rPr lang="en-US" dirty="0"/>
              <a:t>Base case (</a:t>
            </a:r>
            <a:r>
              <a:rPr lang="en-US" b="1" i="1" dirty="0"/>
              <a:t>index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= </a:t>
            </a:r>
            <a:r>
              <a:rPr lang="en-US" b="1" i="1" dirty="0">
                <a:sym typeface="Symbol"/>
              </a:rPr>
              <a:t>length</a:t>
            </a:r>
            <a:r>
              <a:rPr lang="en-US" dirty="0">
                <a:sym typeface="Symbol"/>
              </a:rPr>
              <a:t>):</a:t>
            </a:r>
          </a:p>
          <a:p>
            <a:pPr lvl="1"/>
            <a:r>
              <a:rPr lang="en-US" dirty="0">
                <a:sym typeface="Symbol"/>
              </a:rPr>
              <a:t>Reverse(from </a:t>
            </a:r>
            <a:r>
              <a:rPr lang="en-US" b="1" i="1" dirty="0">
                <a:sym typeface="Symbol"/>
              </a:rPr>
              <a:t>index</a:t>
            </a:r>
            <a:r>
              <a:rPr lang="en-US" dirty="0">
                <a:sym typeface="Symbol"/>
              </a:rPr>
              <a:t> onward):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	"" (Nothing left to reverse)</a:t>
            </a:r>
          </a:p>
          <a:p>
            <a:r>
              <a:rPr lang="en-US" dirty="0">
                <a:sym typeface="Symbol"/>
              </a:rPr>
              <a:t>Recursive case (</a:t>
            </a:r>
            <a:r>
              <a:rPr lang="en-US" b="1" i="1" dirty="0"/>
              <a:t>index</a:t>
            </a:r>
            <a:r>
              <a:rPr lang="en-US" dirty="0"/>
              <a:t> &lt; </a:t>
            </a:r>
            <a:r>
              <a:rPr lang="en-US" b="1" i="1" dirty="0"/>
              <a:t>length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Reverse(from </a:t>
            </a:r>
            <a:r>
              <a:rPr lang="en-US" b="1" i="1" dirty="0"/>
              <a:t>index </a:t>
            </a:r>
            <a:r>
              <a:rPr lang="en-US" dirty="0"/>
              <a:t>onward):</a:t>
            </a:r>
          </a:p>
          <a:p>
            <a:pPr marL="457200" lvl="1" indent="0">
              <a:buNone/>
            </a:pPr>
            <a:r>
              <a:rPr lang="en-US" b="1" i="1" dirty="0"/>
              <a:t>	s</a:t>
            </a:r>
            <a:r>
              <a:rPr lang="en-US" dirty="0"/>
              <a:t>[</a:t>
            </a:r>
            <a:r>
              <a:rPr lang="en-US" b="1" i="1" dirty="0"/>
              <a:t>length</a:t>
            </a:r>
            <a:r>
              <a:rPr lang="en-US" dirty="0"/>
              <a:t> – </a:t>
            </a:r>
            <a:r>
              <a:rPr lang="en-US" b="1" i="1" dirty="0"/>
              <a:t>index</a:t>
            </a:r>
            <a:r>
              <a:rPr lang="en-US" dirty="0"/>
              <a:t> - 1] + Reverse(from </a:t>
            </a:r>
            <a:r>
              <a:rPr lang="en-US" b="1" i="1" dirty="0"/>
              <a:t>index</a:t>
            </a:r>
            <a:r>
              <a:rPr lang="en-US" dirty="0"/>
              <a:t> + 1 onward)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reversing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String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reverse(String s,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index) 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 index ==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 )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 – index – 1) + 			reverse(s, index + 1);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86600" y="2611532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038600" y="4634217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8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6ECD0-34F2-45E4-B011-6F0DE314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86924-5DE2-400F-9A59-BDBDBF736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Final exam will be held virtually:</a:t>
            </a:r>
          </a:p>
          <a:p>
            <a:pPr lvl="1"/>
            <a:r>
              <a:rPr lang="en-US" dirty="0"/>
              <a:t>Monday, April 27, 2020</a:t>
            </a:r>
          </a:p>
          <a:p>
            <a:pPr lvl="1"/>
            <a:r>
              <a:rPr lang="en-US" dirty="0"/>
              <a:t>10:15 a.m. to 12:15 p.m.</a:t>
            </a:r>
          </a:p>
          <a:p>
            <a:r>
              <a:rPr lang="en-US" dirty="0"/>
              <a:t>There will be multiple choice, short answer, and programming questions</a:t>
            </a:r>
          </a:p>
          <a:p>
            <a:r>
              <a:rPr lang="en-US" dirty="0"/>
              <a:t>I recommend that you use an editor like Notepad++ to write your answers, since Blackboard doesn't play nice with tabs</a:t>
            </a:r>
          </a:p>
          <a:p>
            <a:r>
              <a:rPr lang="en-US" dirty="0"/>
              <a:t>I </a:t>
            </a:r>
            <a:r>
              <a:rPr lang="en-US" b="1" dirty="0"/>
              <a:t>don't</a:t>
            </a:r>
            <a:r>
              <a:rPr lang="en-US" dirty="0"/>
              <a:t> recommend that you use Eclipse, since the syntax highlighting features will make you doubt yourself and try to get things perfect when getting them done is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37829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stack to go in reverse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stacks (including the call stack) are first-in last-out (FILO) structures</a:t>
            </a:r>
          </a:p>
          <a:p>
            <a:r>
              <a:rPr lang="en-US" dirty="0"/>
              <a:t>In situations where we want to deal with things in backwards order, we can use this natural reversing tendency</a:t>
            </a:r>
          </a:p>
          <a:p>
            <a:r>
              <a:rPr lang="en-US" dirty="0"/>
              <a:t>For example, if we want to print out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in reverse, we can </a:t>
            </a:r>
            <a:r>
              <a:rPr lang="en-US" dirty="0" err="1"/>
              <a:t>recurse</a:t>
            </a:r>
            <a:r>
              <a:rPr lang="en-US" dirty="0"/>
              <a:t> through each character and print them as the recursion returns</a:t>
            </a:r>
          </a:p>
          <a:p>
            <a:r>
              <a:rPr lang="en-US" dirty="0"/>
              <a:t>Doesn't make sense yet?</a:t>
            </a:r>
          </a:p>
        </p:txBody>
      </p:sp>
    </p:spTree>
    <p:extLst>
      <p:ext uri="{BB962C8B-B14F-4D97-AF65-F5344CB8AC3E}">
        <p14:creationId xmlns:p14="http://schemas.microsoft.com/office/powerpoint/2010/main" val="9724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in reverse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if we want to print the contents of a string called </a:t>
            </a:r>
            <a:r>
              <a:rPr lang="en-US" b="1" i="1" dirty="0"/>
              <a:t>s </a:t>
            </a:r>
            <a:r>
              <a:rPr lang="en-US" i="1" dirty="0"/>
              <a:t>in reverse</a:t>
            </a:r>
            <a:r>
              <a:rPr lang="en-US" dirty="0"/>
              <a:t>?</a:t>
            </a:r>
            <a:endParaRPr lang="en-US" i="1" dirty="0"/>
          </a:p>
          <a:p>
            <a:r>
              <a:rPr lang="en-US" dirty="0"/>
              <a:t>We need some extra information: current index</a:t>
            </a:r>
          </a:p>
          <a:p>
            <a:r>
              <a:rPr lang="en-US" dirty="0"/>
              <a:t>Base case (</a:t>
            </a:r>
            <a:r>
              <a:rPr lang="en-US" b="1" i="1" dirty="0"/>
              <a:t>index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= </a:t>
            </a:r>
            <a:r>
              <a:rPr lang="en-US" b="1" i="1" dirty="0">
                <a:sym typeface="Symbol"/>
              </a:rPr>
              <a:t>length</a:t>
            </a:r>
            <a:r>
              <a:rPr lang="en-US" dirty="0">
                <a:sym typeface="Symbol"/>
              </a:rPr>
              <a:t>):</a:t>
            </a:r>
          </a:p>
          <a:p>
            <a:pPr lvl="1"/>
            <a:r>
              <a:rPr lang="en-US" dirty="0" err="1">
                <a:sym typeface="Symbol"/>
              </a:rPr>
              <a:t>ReversePrint</a:t>
            </a:r>
            <a:r>
              <a:rPr lang="en-US" dirty="0">
                <a:sym typeface="Symbol"/>
              </a:rPr>
              <a:t>(from </a:t>
            </a:r>
            <a:r>
              <a:rPr lang="en-US" b="1" i="1" dirty="0">
                <a:sym typeface="Symbol"/>
              </a:rPr>
              <a:t>index</a:t>
            </a:r>
            <a:r>
              <a:rPr lang="en-US" dirty="0">
                <a:sym typeface="Symbol"/>
              </a:rPr>
              <a:t> onward):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	Print nothing</a:t>
            </a:r>
          </a:p>
          <a:p>
            <a:r>
              <a:rPr lang="en-US" dirty="0">
                <a:sym typeface="Symbol"/>
              </a:rPr>
              <a:t>Recursive case (</a:t>
            </a:r>
            <a:r>
              <a:rPr lang="en-US" b="1" i="1" dirty="0"/>
              <a:t>index</a:t>
            </a:r>
            <a:r>
              <a:rPr lang="en-US" dirty="0"/>
              <a:t> &lt; </a:t>
            </a:r>
            <a:r>
              <a:rPr lang="en-US" b="1" i="1" dirty="0"/>
              <a:t>length</a:t>
            </a:r>
            <a:r>
              <a:rPr lang="en-US" dirty="0"/>
              <a:t>):</a:t>
            </a:r>
          </a:p>
          <a:p>
            <a:pPr lvl="1"/>
            <a:r>
              <a:rPr lang="en-US" dirty="0" err="1"/>
              <a:t>ReversePrint</a:t>
            </a:r>
            <a:r>
              <a:rPr lang="en-US" dirty="0"/>
              <a:t>(from </a:t>
            </a:r>
            <a:r>
              <a:rPr lang="en-US" b="1" i="1" dirty="0"/>
              <a:t>index </a:t>
            </a:r>
            <a:r>
              <a:rPr lang="en-US" dirty="0"/>
              <a:t>onward):</a:t>
            </a:r>
          </a:p>
          <a:p>
            <a:pPr marL="457200" lvl="1" indent="0">
              <a:buNone/>
            </a:pPr>
            <a:r>
              <a:rPr lang="en-US" b="1" i="1" dirty="0"/>
              <a:t>	</a:t>
            </a:r>
            <a:r>
              <a:rPr lang="en-US" dirty="0" err="1"/>
              <a:t>ReversePrint</a:t>
            </a:r>
            <a:r>
              <a:rPr lang="en-US" dirty="0"/>
              <a:t>(from </a:t>
            </a:r>
            <a:r>
              <a:rPr lang="en-US" b="1" i="1" dirty="0"/>
              <a:t>index</a:t>
            </a:r>
            <a:r>
              <a:rPr lang="en-US" dirty="0"/>
              <a:t> + 1 onward)</a:t>
            </a:r>
          </a:p>
          <a:p>
            <a:pPr marL="457200" lvl="1" indent="0">
              <a:buNone/>
            </a:pPr>
            <a:r>
              <a:rPr lang="en-US" dirty="0"/>
              <a:t>	Then print </a:t>
            </a:r>
            <a:r>
              <a:rPr lang="en-US" b="1" i="1" dirty="0"/>
              <a:t>s </a:t>
            </a:r>
            <a:r>
              <a:rPr lang="en-US" dirty="0"/>
              <a:t>[</a:t>
            </a:r>
            <a:r>
              <a:rPr lang="en-US" b="1" i="1" dirty="0"/>
              <a:t>index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printing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in reverse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reversePrint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(String s,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index)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 index &lt;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 ) {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reversePrint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(s, index + 1); 					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(index));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86600" y="2362200"/>
            <a:ext cx="3505200" cy="1200329"/>
            <a:chOff x="4648200" y="2417668"/>
            <a:chExt cx="3505200" cy="1200329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417668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(Empty) 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038600" y="4724400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5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(the remix)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even use this approach to reverse a string in a different manner than we did before</a:t>
            </a:r>
            <a:endParaRPr lang="en-US" b="1" i="1" dirty="0"/>
          </a:p>
          <a:p>
            <a:r>
              <a:rPr lang="en-US" dirty="0"/>
              <a:t>Base case (</a:t>
            </a:r>
            <a:r>
              <a:rPr lang="en-US" b="1" i="1" dirty="0"/>
              <a:t>index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= </a:t>
            </a:r>
            <a:r>
              <a:rPr lang="en-US" b="1" i="1" dirty="0">
                <a:sym typeface="Symbol"/>
              </a:rPr>
              <a:t>length</a:t>
            </a:r>
            <a:r>
              <a:rPr lang="en-US" dirty="0">
                <a:sym typeface="Symbol"/>
              </a:rPr>
              <a:t>):</a:t>
            </a:r>
          </a:p>
          <a:p>
            <a:pPr lvl="1"/>
            <a:r>
              <a:rPr lang="en-US" dirty="0">
                <a:sym typeface="Symbol"/>
              </a:rPr>
              <a:t>Backwards(from </a:t>
            </a:r>
            <a:r>
              <a:rPr lang="en-US" b="1" i="1" dirty="0">
                <a:sym typeface="Symbol"/>
              </a:rPr>
              <a:t>index</a:t>
            </a:r>
            <a:r>
              <a:rPr lang="en-US" dirty="0">
                <a:sym typeface="Symbol"/>
              </a:rPr>
              <a:t> onward):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	"" (Nothing left to reverse)</a:t>
            </a:r>
          </a:p>
          <a:p>
            <a:r>
              <a:rPr lang="en-US" dirty="0">
                <a:sym typeface="Symbol"/>
              </a:rPr>
              <a:t>Recursive case (</a:t>
            </a:r>
            <a:r>
              <a:rPr lang="en-US" b="1" i="1" dirty="0"/>
              <a:t>index</a:t>
            </a:r>
            <a:r>
              <a:rPr lang="en-US" dirty="0"/>
              <a:t> &lt; </a:t>
            </a:r>
            <a:r>
              <a:rPr lang="en-US" b="1" i="1" dirty="0"/>
              <a:t>length</a:t>
            </a:r>
            <a:r>
              <a:rPr lang="en-US" dirty="0"/>
              <a:t>):</a:t>
            </a:r>
          </a:p>
          <a:p>
            <a:pPr lvl="1"/>
            <a:r>
              <a:rPr lang="en-US" dirty="0">
                <a:sym typeface="Symbol"/>
              </a:rPr>
              <a:t>Backwards</a:t>
            </a:r>
            <a:r>
              <a:rPr lang="en-US" dirty="0"/>
              <a:t>(from </a:t>
            </a:r>
            <a:r>
              <a:rPr lang="en-US" b="1" i="1" dirty="0"/>
              <a:t>index </a:t>
            </a:r>
            <a:r>
              <a:rPr lang="en-US" dirty="0"/>
              <a:t>onward):</a:t>
            </a:r>
          </a:p>
          <a:p>
            <a:pPr marL="457200" lvl="1" indent="0">
              <a:buNone/>
            </a:pPr>
            <a:r>
              <a:rPr lang="en-US" b="1" i="1" dirty="0"/>
              <a:t>	</a:t>
            </a:r>
            <a:r>
              <a:rPr lang="en-US" dirty="0"/>
              <a:t>Backwards(from </a:t>
            </a:r>
            <a:r>
              <a:rPr lang="en-US" b="1" i="1" dirty="0"/>
              <a:t>index</a:t>
            </a:r>
            <a:r>
              <a:rPr lang="en-US" dirty="0"/>
              <a:t> + 1 onward) + </a:t>
            </a:r>
            <a:r>
              <a:rPr lang="en-US" b="1" i="1" dirty="0"/>
              <a:t>s</a:t>
            </a:r>
            <a:r>
              <a:rPr lang="en-US" dirty="0"/>
              <a:t>[</a:t>
            </a:r>
            <a:r>
              <a:rPr lang="en-US" b="1" i="1" dirty="0"/>
              <a:t>index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Remixed code for reversing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String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backwards(String s,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index) 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 index ==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 )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backwards(s, index + 1) +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(index);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86600" y="2611532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038600" y="4634217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79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859550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algorithm (recursive)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Beautiful divide and conquer algorithm</a:t>
            </a:r>
          </a:p>
          <a:p>
            <a:r>
              <a:rPr lang="en-US" dirty="0"/>
              <a:t>Base case: List has size 1</a:t>
            </a:r>
          </a:p>
          <a:p>
            <a:pPr lvl="1"/>
            <a:r>
              <a:rPr lang="en-US" dirty="0"/>
              <a:t>You're done!</a:t>
            </a:r>
          </a:p>
          <a:p>
            <a:r>
              <a:rPr lang="en-US" dirty="0"/>
              <a:t>Recursive case: List has size greater than 1</a:t>
            </a:r>
          </a:p>
          <a:p>
            <a:pPr lvl="1"/>
            <a:r>
              <a:rPr lang="en-US" dirty="0"/>
              <a:t>Divide your list in half</a:t>
            </a:r>
          </a:p>
          <a:p>
            <a:pPr lvl="1"/>
            <a:r>
              <a:rPr lang="en-US" dirty="0"/>
              <a:t>Recursively merge sort each half</a:t>
            </a:r>
          </a:p>
          <a:p>
            <a:pPr lvl="1"/>
            <a:r>
              <a:rPr lang="en-US" dirty="0"/>
              <a:t>Merge the two halves back together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33957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code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[] array) 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&gt; 1) {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[] a = 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/2];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[] b = 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//copy first half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	a[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 = array[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b.length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//copy second half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	b[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 = array[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(a); </a:t>
            </a:r>
            <a:r>
              <a:rPr lang="en-US" sz="2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//sort first half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(b); </a:t>
            </a:r>
            <a:r>
              <a:rPr lang="en-US" sz="2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//sort second half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merge(a, b, array);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	}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64294" y="2057400"/>
            <a:ext cx="3489506" cy="1200329"/>
            <a:chOff x="4740094" y="2649140"/>
            <a:chExt cx="3489506" cy="1200329"/>
          </a:xfrm>
        </p:grpSpPr>
        <p:sp>
          <p:nvSpPr>
            <p:cNvPr id="4" name="Left Arrow 3"/>
            <p:cNvSpPr/>
            <p:nvPr/>
          </p:nvSpPr>
          <p:spPr>
            <a:xfrm>
              <a:off x="4740094" y="2776973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38800" y="2649140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(Empty)</a:t>
              </a:r>
            </a:p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7620000" y="4895253"/>
            <a:ext cx="4373897" cy="1715276"/>
            <a:chOff x="3703303" y="4981818"/>
            <a:chExt cx="4373897" cy="1715276"/>
          </a:xfrm>
        </p:grpSpPr>
        <p:sp>
          <p:nvSpPr>
            <p:cNvPr id="6" name="Left Arrow 5"/>
            <p:cNvSpPr/>
            <p:nvPr/>
          </p:nvSpPr>
          <p:spPr>
            <a:xfrm rot="2048570">
              <a:off x="3703303" y="4981818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5496765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8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(the hard part)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to merge two sorted subarrays into a third array trips up a lot of people</a:t>
            </a:r>
          </a:p>
          <a:p>
            <a:r>
              <a:rPr lang="en-US" dirty="0"/>
              <a:t>Use three indexes, one for each array</a:t>
            </a:r>
          </a:p>
          <a:p>
            <a:r>
              <a:rPr lang="en-US" dirty="0"/>
              <a:t>Always copy the smaller value from the two subarrays</a:t>
            </a:r>
          </a:p>
          <a:p>
            <a:r>
              <a:rPr lang="en-US" dirty="0"/>
              <a:t>The tricky part is that you might no longer have anything left to copy from a subarray</a:t>
            </a:r>
          </a:p>
          <a:p>
            <a:r>
              <a:rPr lang="en-US" dirty="0"/>
              <a:t>At that point, you must copy from the other subarray</a:t>
            </a:r>
          </a:p>
          <a:p>
            <a:r>
              <a:rPr lang="en-US" dirty="0"/>
              <a:t>In other words, always check the validity of an index before using it</a:t>
            </a:r>
          </a:p>
        </p:txBody>
      </p:sp>
    </p:spTree>
    <p:extLst>
      <p:ext uri="{BB962C8B-B14F-4D97-AF65-F5344CB8AC3E}">
        <p14:creationId xmlns:p14="http://schemas.microsoft.com/office/powerpoint/2010/main" val="37605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11125200" cy="449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merge(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a,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b,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++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&lt;=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		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960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up to Exam 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396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prefer the merging given on the previous slide</a:t>
            </a:r>
          </a:p>
          <a:p>
            <a:r>
              <a:rPr lang="en-US" dirty="0"/>
              <a:t>A single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 that fills the array makes sense to me</a:t>
            </a:r>
          </a:p>
          <a:p>
            <a:r>
              <a:rPr lang="en-US" dirty="0"/>
              <a:t>I'm not a huge fan of using the </a:t>
            </a:r>
            <a:r>
              <a:rPr lang="en-US" dirty="0" err="1"/>
              <a:t>postincrement</a:t>
            </a:r>
            <a:r>
              <a:rPr lang="en-US" dirty="0"/>
              <a:t> operator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dirty="0"/>
              <a:t>), but this is what it's designed for:</a:t>
            </a:r>
          </a:p>
          <a:p>
            <a:pPr lvl="1"/>
            <a:r>
              <a:rPr lang="en-US" dirty="0"/>
              <a:t>Getting a value and then incrementing it, all in a single line of code</a:t>
            </a:r>
          </a:p>
          <a:p>
            <a:pPr lvl="1"/>
            <a:r>
              <a:rPr lang="en-US" dirty="0"/>
              <a:t>Otherwise, we'd need braces for the cases</a:t>
            </a:r>
          </a:p>
          <a:p>
            <a:r>
              <a:rPr lang="en-US" dirty="0"/>
              <a:t>Note that you can combine the four seemingly repetitive cases into three cases (but not two)</a:t>
            </a:r>
          </a:p>
          <a:p>
            <a:r>
              <a:rPr lang="en-US" dirty="0"/>
              <a:t>Another way to do the merge is with three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loops, given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2998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code (alternative)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11125200" cy="495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merge(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a,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b,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&lt;=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		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++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++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++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80337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</a:t>
            </a:r>
            <a:r>
              <a:rPr lang="en-US" b="1" i="1" dirty="0"/>
              <a:t>N</a:t>
            </a:r>
            <a:r>
              <a:rPr lang="en-US" dirty="0"/>
              <a:t> x </a:t>
            </a:r>
            <a:r>
              <a:rPr lang="en-US" b="1" i="1" dirty="0"/>
              <a:t>N</a:t>
            </a:r>
            <a:r>
              <a:rPr lang="en-US" dirty="0"/>
              <a:t> chess board, where </a:t>
            </a:r>
            <a:r>
              <a:rPr lang="en-US" b="1" i="1" dirty="0"/>
              <a:t>N</a:t>
            </a:r>
            <a:r>
              <a:rPr lang="en-US" dirty="0"/>
              <a:t> ≥ 4 it is possible to place </a:t>
            </a:r>
            <a:r>
              <a:rPr lang="en-US" b="1" i="1" dirty="0"/>
              <a:t>N</a:t>
            </a:r>
            <a:r>
              <a:rPr lang="en-US" dirty="0"/>
              <a:t> queens on the board so that none of them are able to attack each other in a given move</a:t>
            </a:r>
          </a:p>
          <a:p>
            <a:r>
              <a:rPr lang="en-US" dirty="0"/>
              <a:t>Write a method that, given a value of </a:t>
            </a:r>
            <a:r>
              <a:rPr lang="en-US" b="1" i="1" dirty="0"/>
              <a:t>N</a:t>
            </a:r>
            <a:r>
              <a:rPr lang="en-US" dirty="0"/>
              <a:t>, will return the total number of ways that the </a:t>
            </a:r>
            <a:r>
              <a:rPr lang="en-US" b="1" i="1" dirty="0"/>
              <a:t>N</a:t>
            </a:r>
            <a:r>
              <a:rPr lang="en-US" dirty="0"/>
              <a:t> queens can be placed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426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3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use recursion to place queens on the board, one row at a time</a:t>
            </a:r>
          </a:p>
          <a:p>
            <a:r>
              <a:rPr lang="en-US" dirty="0"/>
              <a:t>To save typing, we will use a loop to place the queen at each different column within the row and then </a:t>
            </a:r>
            <a:r>
              <a:rPr lang="en-US" dirty="0" err="1"/>
              <a:t>recurse</a:t>
            </a:r>
            <a:endParaRPr lang="en-US" dirty="0"/>
          </a:p>
          <a:p>
            <a:pPr lvl="1"/>
            <a:r>
              <a:rPr lang="en-US" dirty="0"/>
              <a:t>Egad! A loop inside recursion!</a:t>
            </a:r>
          </a:p>
          <a:p>
            <a:pPr lvl="1"/>
            <a:r>
              <a:rPr lang="en-US" dirty="0"/>
              <a:t>It happens.</a:t>
            </a:r>
          </a:p>
          <a:p>
            <a:r>
              <a:rPr lang="en-US" dirty="0"/>
              <a:t>If we have placed queens on all the rows, we return 1 (a successful placement)</a:t>
            </a:r>
          </a:p>
          <a:p>
            <a:r>
              <a:rPr lang="en-US" dirty="0"/>
              <a:t>We sum up all the successful placements that our recursive children make</a:t>
            </a:r>
          </a:p>
        </p:txBody>
      </p:sp>
    </p:spTree>
    <p:extLst>
      <p:ext uri="{BB962C8B-B14F-4D97-AF65-F5344CB8AC3E}">
        <p14:creationId xmlns:p14="http://schemas.microsoft.com/office/powerpoint/2010/main" val="39990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-Queens algorithm (recursive)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 case:  (</a:t>
            </a:r>
            <a:r>
              <a:rPr lang="en-US" b="1" i="1" dirty="0"/>
              <a:t>row</a:t>
            </a:r>
            <a:r>
              <a:rPr lang="en-US" dirty="0"/>
              <a:t> = 8)</a:t>
            </a:r>
          </a:p>
          <a:p>
            <a:pPr lvl="1"/>
            <a:r>
              <a:rPr lang="en-US" dirty="0"/>
              <a:t>You have placed queens on rows 0-7</a:t>
            </a:r>
          </a:p>
          <a:p>
            <a:pPr lvl="1"/>
            <a:r>
              <a:rPr lang="en-US" dirty="0"/>
              <a:t>Return 1 (a successful placement)</a:t>
            </a:r>
          </a:p>
          <a:p>
            <a:r>
              <a:rPr lang="en-US" dirty="0"/>
              <a:t>Recursive case: (</a:t>
            </a:r>
            <a:r>
              <a:rPr lang="en-US" b="1" i="1" dirty="0"/>
              <a:t>row</a:t>
            </a:r>
            <a:r>
              <a:rPr lang="en-US" dirty="0"/>
              <a:t> &lt; 8)</a:t>
            </a:r>
          </a:p>
          <a:p>
            <a:pPr lvl="1"/>
            <a:r>
              <a:rPr lang="en-US" dirty="0"/>
              <a:t>Keep a sum of the successful placements made by placing in future rows, initially 0</a:t>
            </a:r>
          </a:p>
          <a:p>
            <a:pPr lvl="1"/>
            <a:r>
              <a:rPr lang="en-US" dirty="0"/>
              <a:t>Try to place a queen on columns 0-7</a:t>
            </a:r>
          </a:p>
          <a:p>
            <a:pPr lvl="2"/>
            <a:r>
              <a:rPr lang="en-US" dirty="0"/>
              <a:t>For each successful column placement, recursively try to place queens on the next row and add those successful placements to your sum</a:t>
            </a:r>
          </a:p>
          <a:p>
            <a:pPr lvl="1"/>
            <a:r>
              <a:rPr lang="en-US" dirty="0"/>
              <a:t>Return sum</a:t>
            </a:r>
          </a:p>
        </p:txBody>
      </p:sp>
    </p:spTree>
    <p:extLst>
      <p:ext uri="{BB962C8B-B14F-4D97-AF65-F5344CB8AC3E}">
        <p14:creationId xmlns:p14="http://schemas.microsoft.com/office/powerpoint/2010/main" val="37535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29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First, we're going to talk about </a:t>
            </a:r>
            <a:r>
              <a:rPr lang="en-US" b="1" dirty="0"/>
              <a:t>text files</a:t>
            </a:r>
          </a:p>
          <a:p>
            <a:r>
              <a:rPr lang="en-US" dirty="0"/>
              <a:t>All files are sequences of bytes stored in binary, but in text files, those bytes form human-readable text like words and numbers</a:t>
            </a:r>
          </a:p>
          <a:p>
            <a:r>
              <a:rPr lang="en-US" dirty="0"/>
              <a:t>Unlike files storing data in binary, working with text files is similar to the command-line I/O we've been doing since before COMP 2000</a:t>
            </a:r>
          </a:p>
          <a:p>
            <a:r>
              <a:rPr lang="en-US" dirty="0"/>
              <a:t>Examples of text files:</a:t>
            </a:r>
          </a:p>
          <a:p>
            <a:pPr lvl="1"/>
            <a:r>
              <a:rPr lang="en-US" dirty="0"/>
              <a:t>Source code for most programming languages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.java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dirty="0"/>
              <a:t> files, etc.)</a:t>
            </a:r>
          </a:p>
          <a:p>
            <a:pPr lvl="1"/>
            <a:r>
              <a:rPr lang="en-US" dirty="0"/>
              <a:t>Plain text files (often with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.txt</a:t>
            </a:r>
            <a:r>
              <a:rPr lang="en-US" dirty="0"/>
              <a:t> extension)</a:t>
            </a:r>
          </a:p>
          <a:p>
            <a:pPr lvl="1"/>
            <a:r>
              <a:rPr lang="en-US" dirty="0"/>
              <a:t>Many configuration and log files</a:t>
            </a:r>
          </a:p>
        </p:txBody>
      </p:sp>
    </p:spTree>
    <p:extLst>
      <p:ext uri="{BB962C8B-B14F-4D97-AF65-F5344CB8AC3E}">
        <p14:creationId xmlns:p14="http://schemas.microsoft.com/office/powerpoint/2010/main" val="26557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from a text file is straightforward</a:t>
            </a:r>
          </a:p>
          <a:p>
            <a:r>
              <a:rPr lang="en-US" dirty="0"/>
              <a:t>We 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en-US" dirty="0"/>
              <a:t>, just like reading from the command line</a:t>
            </a:r>
          </a:p>
          <a:p>
            <a:r>
              <a:rPr lang="en-US" dirty="0"/>
              <a:t>We just have to create a new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dirty="0"/>
              <a:t> object that gives the file path we want to read from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code will read from some file called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input.txt</a:t>
            </a:r>
            <a:r>
              <a:rPr lang="en-US" dirty="0"/>
              <a:t>, as if someone were typing its contents into the command line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038600"/>
            <a:ext cx="10972800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Scanner(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"input.txt"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624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Recall that we can read correctly formatted text with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using the following methods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	Reads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Reads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next()</a:t>
            </a:r>
            <a:r>
              <a:rPr lang="en-US" dirty="0"/>
              <a:t>			Reads a white-space delimited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nextLine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	Reads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up to the next newline (which can 				cause problems if there's a newline left over from 					previous reads)</a:t>
            </a:r>
          </a:p>
          <a:p>
            <a:r>
              <a:rPr lang="en-US" dirty="0"/>
              <a:t>These methods are usually what you need to get the job done, but there are also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nextBoolean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nextByte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nextFloat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nextLong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nextShort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methods</a:t>
            </a:r>
          </a:p>
          <a:p>
            <a:r>
              <a:rPr lang="en-US" dirty="0"/>
              <a:t>Note that all the integer reading methods have a second version that takes a base so that you can read values in bases 2-36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to files uses a different sequence of steps</a:t>
            </a:r>
          </a:p>
          <a:p>
            <a:r>
              <a:rPr lang="en-US" dirty="0"/>
              <a:t>If you want to write to a text file, you've got to create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dirty="0"/>
              <a:t> object, based on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dirty="0"/>
              <a:t> object (which takes the file name as a parameter)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you've got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dirty="0"/>
              <a:t>, you can use it just like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038600"/>
            <a:ext cx="10972800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800" dirty="0"/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"output.txt"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85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making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en-US" dirty="0"/>
              <a:t> from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dirty="0"/>
              <a:t> or making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dirty="0"/>
              <a:t> from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dirty="0"/>
              <a:t> can potentially throw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Since it's a checked exception, you need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or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example opens a file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goodbye.txt</a:t>
            </a:r>
            <a:r>
              <a:rPr lang="en-US" dirty="0"/>
              <a:t>, writes some text, and then closes the file</a:t>
            </a:r>
          </a:p>
          <a:p>
            <a:r>
              <a:rPr lang="en-US" dirty="0"/>
              <a:t>Note that we are not showing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352800"/>
            <a:ext cx="10972800" cy="3276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800" dirty="0"/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"goodbye.txt"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"So long!"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"Farewell!"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"Auf Wiedersehen!"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"Goodbye!"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Shut 'em down!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always close files as soon as you're done reading from them or writing to them</a:t>
            </a:r>
          </a:p>
          <a:p>
            <a:r>
              <a:rPr lang="en-US" dirty="0"/>
              <a:t>If you don't close files you're writing to before your program ends, output can be lost</a:t>
            </a:r>
          </a:p>
          <a:p>
            <a:r>
              <a:rPr lang="en-US" dirty="0"/>
              <a:t>Keeping files open ties up system resources</a:t>
            </a:r>
          </a:p>
          <a:p>
            <a:r>
              <a:rPr lang="en-US" dirty="0"/>
              <a:t>There's a maximum number of files one program can have open at a time</a:t>
            </a:r>
          </a:p>
          <a:p>
            <a:r>
              <a:rPr lang="en-US" dirty="0"/>
              <a:t>Since we always want to close files, it's smart to put the closing in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2041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5108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example copies the text from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r>
              <a:rPr lang="en-US" dirty="0"/>
              <a:t>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output.txt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362200"/>
            <a:ext cx="10972800" cy="426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Scanner(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"input.txt"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800" dirty="0"/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"output.txt"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in.hasNextLine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in.nextLine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e.printStackTrace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(in !=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(out !=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binary files?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6248400" cy="4625609"/>
          </a:xfrm>
        </p:spPr>
        <p:txBody>
          <a:bodyPr>
            <a:normAutofit/>
          </a:bodyPr>
          <a:lstStyle/>
          <a:p>
            <a:r>
              <a:rPr lang="en-US" dirty="0"/>
              <a:t>Wouldn't it be easier to use all human readable files?</a:t>
            </a:r>
          </a:p>
          <a:p>
            <a:r>
              <a:rPr lang="en-US" dirty="0"/>
              <a:t>Binary files can be more efficient</a:t>
            </a:r>
          </a:p>
          <a:p>
            <a:pPr lvl="1"/>
            <a:r>
              <a:rPr lang="en-US" dirty="0"/>
              <a:t>In binary, all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 values are 4 bytes</a:t>
            </a:r>
          </a:p>
          <a:p>
            <a:r>
              <a:rPr lang="en-US" dirty="0"/>
              <a:t>In text, they can take up a lot more</a:t>
            </a:r>
          </a:p>
          <a:p>
            <a:r>
              <a:rPr lang="en-US" dirty="0"/>
              <a:t>In text, you also need a space or other separator to divide the numbers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992311" y="1828800"/>
          <a:ext cx="4742489" cy="457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52">
                <a:tc>
                  <a:txBody>
                    <a:bodyPr/>
                    <a:lstStyle/>
                    <a:p>
                      <a:r>
                        <a:rPr lang="en-US" sz="2400" dirty="0"/>
                        <a:t>Integer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Bytes in text</a:t>
                      </a:r>
                    </a:p>
                    <a:p>
                      <a:r>
                        <a:rPr lang="en-US" sz="2400" dirty="0"/>
                        <a:t>representation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4551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10890999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204471262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-2000000000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files are binary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they have a representation that is more compact (and more similar to how data is stored in your program), most files are binary (non-human-readable) files</a:t>
            </a:r>
          </a:p>
          <a:p>
            <a:r>
              <a:rPr lang="en-US" dirty="0"/>
              <a:t>Many media files start with </a:t>
            </a:r>
            <a:r>
              <a:rPr lang="en-US" b="1" dirty="0"/>
              <a:t>metadata</a:t>
            </a:r>
          </a:p>
          <a:p>
            <a:pPr lvl="1"/>
            <a:r>
              <a:rPr lang="en-US" dirty="0"/>
              <a:t>Format information</a:t>
            </a:r>
          </a:p>
          <a:p>
            <a:pPr lvl="1"/>
            <a:r>
              <a:rPr lang="en-US" dirty="0"/>
              <a:t>Size</a:t>
            </a:r>
          </a:p>
          <a:p>
            <a:r>
              <a:rPr lang="en-US" dirty="0"/>
              <a:t>Then, they have the actual data (RGB values, audio samples, frames of video, etc.)</a:t>
            </a:r>
          </a:p>
          <a:p>
            <a:r>
              <a:rPr lang="en-US" dirty="0"/>
              <a:t>Binary files include most common file formats: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.jpg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.mp3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avi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.pdf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docx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pptx</a:t>
            </a:r>
            <a:r>
              <a:rPr lang="en-US" dirty="0"/>
              <a:t>, and on and on</a:t>
            </a:r>
          </a:p>
        </p:txBody>
      </p:sp>
    </p:spTree>
    <p:extLst>
      <p:ext uri="{BB962C8B-B14F-4D97-AF65-F5344CB8AC3E}">
        <p14:creationId xmlns:p14="http://schemas.microsoft.com/office/powerpoint/2010/main" val="5567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binary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Reading from binary files uses a completely different set of objects than reading from text files</a:t>
            </a:r>
          </a:p>
          <a:p>
            <a:r>
              <a:rPr lang="en-US" dirty="0"/>
              <a:t>We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r>
              <a:rPr lang="en-US" dirty="0"/>
              <a:t> from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</a:t>
            </a:r>
            <a:r>
              <a:rPr lang="en-US" sz="3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dirty="0"/>
              <a:t> takes the name of the file 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create a </a:t>
            </a:r>
            <a:r>
              <a:rPr lang="en-US" sz="3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dirty="0"/>
              <a:t> first on a separate line, but there's no need to do 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581400"/>
            <a:ext cx="10972800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"input.dat"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437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summing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918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following code assumes that a file contains starts with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 giving the number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values that come after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67001"/>
            <a:ext cx="10972800" cy="3886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"numbers.dat"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length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in.readInt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sum = 0.0;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length; 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sum +=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in.readDouble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"Sum: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sum);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"File problems!"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(Exception e){}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94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reading methods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r>
              <a:rPr lang="en-US" dirty="0"/>
              <a:t> can throw: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EOFException</a:t>
            </a:r>
            <a:r>
              <a:rPr lang="en-US" dirty="0"/>
              <a:t> if the end of the file was reached but you still try to read something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dirty="0"/>
              <a:t> if the stream was closed (or something else goes wrong)</a:t>
            </a:r>
          </a:p>
          <a:p>
            <a:r>
              <a:rPr lang="en-US" dirty="0"/>
              <a:t>Since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EOFException</a:t>
            </a:r>
            <a:r>
              <a:rPr lang="en-US" dirty="0"/>
              <a:t> and even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FileNotFoundException</a:t>
            </a:r>
            <a:r>
              <a:rPr lang="en-US" dirty="0"/>
              <a:t> are both children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dirty="0"/>
              <a:t>, it's possible (as we did on the previous slide) to have a single catch block that handles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 with text files, we closed our files in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block</a:t>
            </a:r>
          </a:p>
          <a:p>
            <a:r>
              <a:rPr lang="en-US" dirty="0"/>
              <a:t>You might have noticed that there was a baby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block inside of there as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whatever reason, closing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r>
              <a:rPr lang="en-US" dirty="0"/>
              <a:t> can throw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By having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that will catch anything, we deal with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dirty="0"/>
              <a:t> as well as catching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r>
              <a:rPr lang="en-US" dirty="0"/>
              <a:t> that happens if we try to close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Is that a good idea?</a:t>
            </a:r>
          </a:p>
          <a:p>
            <a:r>
              <a:rPr lang="en-US" dirty="0"/>
              <a:t>Eh…it's fine: We're just trying to close the file and not crash our program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95600"/>
            <a:ext cx="10972800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(Exception e){}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565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class provides static methods for:</a:t>
            </a:r>
          </a:p>
          <a:p>
            <a:pPr lvl="1"/>
            <a:r>
              <a:rPr lang="en-US" dirty="0"/>
              <a:t>Displaying a message</a:t>
            </a:r>
          </a:p>
          <a:p>
            <a:pPr lvl="1"/>
            <a:r>
              <a:rPr lang="en-US" dirty="0"/>
              <a:t>Asking a question</a:t>
            </a:r>
          </a:p>
          <a:p>
            <a:r>
              <a:rPr lang="en-US" dirty="0"/>
              <a:t>Although it is possible to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object, you almost never do</a:t>
            </a:r>
          </a:p>
          <a:p>
            <a:r>
              <a:rPr lang="en-US" dirty="0"/>
              <a:t>Just call the static methods</a:t>
            </a:r>
          </a:p>
          <a:p>
            <a:pPr lvl="1"/>
            <a:r>
              <a:rPr lang="en-US" dirty="0"/>
              <a:t>Which means typing a lot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binary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Writing to binary files is very similar to reading from binary files</a:t>
            </a:r>
          </a:p>
          <a:p>
            <a:r>
              <a:rPr lang="en-US" dirty="0"/>
              <a:t>We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DataOutputStream</a:t>
            </a:r>
            <a:r>
              <a:rPr lang="en-US" dirty="0"/>
              <a:t> from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</a:t>
            </a:r>
            <a:r>
              <a:rPr lang="en-US" sz="3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dirty="0"/>
              <a:t> takes the name of the file 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writing methods are similar too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191000"/>
            <a:ext cx="10972800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"output.dat"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839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writing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918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following code assumes that a file starts with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 giving the number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values that come after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67001"/>
            <a:ext cx="10972800" cy="3886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out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"numbers.dat"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out.writeInt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(100);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100; 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out.writeDouble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Math.random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* 1000);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"File problems!"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(Exception e){}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47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I/O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File input and output need to match each other well, especially for binary I/O</a:t>
            </a:r>
          </a:p>
          <a:p>
            <a:r>
              <a:rPr lang="en-US" dirty="0"/>
              <a:t>If data values are out of order, you'll get garbage, and it'll be hard to know why</a:t>
            </a:r>
          </a:p>
          <a:p>
            <a:r>
              <a:rPr lang="en-US" dirty="0"/>
              <a:t>Once you write the file output code, you can easily copy and paste it to write the input code</a:t>
            </a:r>
          </a:p>
          <a:p>
            <a:pPr lvl="1"/>
            <a:r>
              <a:rPr lang="en-US" dirty="0"/>
              <a:t>Change every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/>
              <a:t>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  <a:p>
            <a:pPr lvl="1"/>
            <a:r>
              <a:rPr lang="en-US" dirty="0"/>
              <a:t>Change every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/>
              <a:t>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/>
              <a:t> (and move the method arguments to save return values)</a:t>
            </a:r>
          </a:p>
          <a:p>
            <a:r>
              <a:rPr lang="en-US" dirty="0"/>
              <a:t>The structures are parallel</a:t>
            </a:r>
          </a:p>
        </p:txBody>
      </p:sp>
    </p:spTree>
    <p:extLst>
      <p:ext uri="{BB962C8B-B14F-4D97-AF65-F5344CB8AC3E}">
        <p14:creationId xmlns:p14="http://schemas.microsoft.com/office/powerpoint/2010/main" val="1377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Serialization takes a reference to an object and dumps it into a file</a:t>
            </a:r>
          </a:p>
          <a:p>
            <a:r>
              <a:rPr lang="en-US" dirty="0"/>
              <a:t>It writes representations to primitive types pretty much the same way that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DataOutputStream</a:t>
            </a:r>
            <a:r>
              <a:rPr lang="en-US" dirty="0"/>
              <a:t> does</a:t>
            </a:r>
          </a:p>
          <a:p>
            <a:r>
              <a:rPr lang="en-US" dirty="0"/>
              <a:t>And if there're objects inside of the object you're serializing, it serializes them too</a:t>
            </a:r>
          </a:p>
          <a:p>
            <a:r>
              <a:rPr lang="en-US" b="1" dirty="0"/>
              <a:t>And! </a:t>
            </a:r>
            <a:r>
              <a:rPr lang="en-US" dirty="0"/>
              <a:t>Serialization makes a note of all the objects that are getting serialized, so if it sees an object a second time, it just writes down a serial number for it instead of the whole thing</a:t>
            </a:r>
          </a:p>
        </p:txBody>
      </p:sp>
    </p:spTree>
    <p:extLst>
      <p:ext uri="{BB962C8B-B14F-4D97-AF65-F5344CB8AC3E}">
        <p14:creationId xmlns:p14="http://schemas.microsoft.com/office/powerpoint/2010/main" val="16312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Serialization is one of the closest things to magic you'll see in programming</a:t>
            </a:r>
          </a:p>
          <a:p>
            <a:r>
              <a:rPr lang="en-US" dirty="0"/>
              <a:t>You only need to implement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interface on your object</a:t>
            </a:r>
          </a:p>
          <a:p>
            <a:pPr lvl="1"/>
            <a:r>
              <a:rPr lang="en-US" dirty="0"/>
              <a:t>And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interface has no methods!</a:t>
            </a:r>
          </a:p>
          <a:p>
            <a:r>
              <a:rPr lang="en-US" dirty="0"/>
              <a:t>It's just a way of marking an object as reasonable to try to dump into a file</a:t>
            </a:r>
          </a:p>
          <a:p>
            <a:r>
              <a:rPr lang="en-US" dirty="0"/>
              <a:t>Most objects are reasonable to dump into a file!</a:t>
            </a:r>
          </a:p>
        </p:txBody>
      </p:sp>
    </p:spTree>
    <p:extLst>
      <p:ext uri="{BB962C8B-B14F-4D97-AF65-F5344CB8AC3E}">
        <p14:creationId xmlns:p14="http://schemas.microsoft.com/office/powerpoint/2010/main" val="24672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a class we might want to be able to dump into a file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27827A-F6E8-497F-B170-D72CEF80B4FA}"/>
              </a:ext>
            </a:extLst>
          </p:cNvPr>
          <p:cNvSpPr txBox="1">
            <a:spLocks/>
          </p:cNvSpPr>
          <p:nvPr/>
        </p:nvSpPr>
        <p:spPr>
          <a:xfrm>
            <a:off x="609600" y="2514600"/>
            <a:ext cx="10972800" cy="403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Troll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Serializable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age;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Object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All trolls hate something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Troll(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name,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age, Object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.name =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.age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age;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Object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getHatedThing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50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using 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write an object marked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, you need to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r>
              <a:rPr lang="en-US" dirty="0"/>
              <a:t> the same way that you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DataOutputStream</a:t>
            </a:r>
            <a:r>
              <a:rPr lang="en-US" dirty="0"/>
              <a:t>, by passing in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At this point, you might be wondering why all these objects take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dirty="0"/>
              <a:t> objects and can't take just take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dirty="0"/>
              <a:t> object or even a file name</a:t>
            </a:r>
          </a:p>
          <a:p>
            <a:pPr lvl="1"/>
            <a:r>
              <a:rPr lang="en-US" dirty="0"/>
              <a:t>In actuality, you can pass in any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</a:t>
            </a:r>
            <a:r>
              <a:rPr lang="en-US" dirty="0"/>
              <a:t> object (of which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dirty="0"/>
              <a:t> is a child), like maybe one that sends the data across the network instead of storing it into a file</a:t>
            </a:r>
          </a:p>
          <a:p>
            <a:r>
              <a:rPr lang="en-US" dirty="0"/>
              <a:t>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r>
              <a:rPr lang="en-US" dirty="0"/>
              <a:t> object has many methods, but the only one that matters is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writeObject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/>
              <a:t>Pass your object to that method and it'll get written out in its totality, no fuss</a:t>
            </a:r>
          </a:p>
        </p:txBody>
      </p:sp>
    </p:spTree>
    <p:extLst>
      <p:ext uri="{BB962C8B-B14F-4D97-AF65-F5344CB8AC3E}">
        <p14:creationId xmlns:p14="http://schemas.microsoft.com/office/powerpoint/2010/main" val="25967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some code that creates a couple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Troll</a:t>
            </a:r>
            <a:r>
              <a:rPr lang="en-US" dirty="0"/>
              <a:t> objects and then writes them to a file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trolls.dat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072FDA-954B-4E9D-A774-F382D0F4619A}"/>
              </a:ext>
            </a:extLst>
          </p:cNvPr>
          <p:cNvSpPr txBox="1">
            <a:spLocks/>
          </p:cNvSpPr>
          <p:nvPr/>
        </p:nvSpPr>
        <p:spPr>
          <a:xfrm>
            <a:off x="609600" y="2895600"/>
            <a:ext cx="10972800" cy="37307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tom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Troll(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"Tom"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351,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"Bilbo Baggins"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Troll(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"Bert"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417, tom);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ObjectOutputStream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out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ObjectOutputStream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"trolls.dat"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out.writeObject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(tom);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out.writeObject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"Serialization failed."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(Exception e){} }</a:t>
            </a:r>
          </a:p>
        </p:txBody>
      </p:sp>
    </p:spTree>
    <p:extLst>
      <p:ext uri="{BB962C8B-B14F-4D97-AF65-F5344CB8AC3E}">
        <p14:creationId xmlns:p14="http://schemas.microsoft.com/office/powerpoint/2010/main" val="29237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using 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read objects that have been serialized to a file, you need to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r>
              <a:rPr lang="en-US" dirty="0"/>
              <a:t> the same way that you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r>
              <a:rPr lang="en-US" dirty="0"/>
              <a:t>, by passing in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For each object serialized, you call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readObject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to restore it from the file</a:t>
            </a:r>
          </a:p>
          <a:p>
            <a:r>
              <a:rPr lang="en-US" dirty="0"/>
              <a:t>Note that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readObject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a return type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, so you'll need to cast your object if you want to store it in a reference of its own type</a:t>
            </a:r>
          </a:p>
        </p:txBody>
      </p:sp>
    </p:spTree>
    <p:extLst>
      <p:ext uri="{BB962C8B-B14F-4D97-AF65-F5344CB8AC3E}">
        <p14:creationId xmlns:p14="http://schemas.microsoft.com/office/powerpoint/2010/main" val="19192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some code that reads in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Troll</a:t>
            </a:r>
            <a:r>
              <a:rPr lang="en-US" dirty="0"/>
              <a:t> objects we serialized in the previous example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072FDA-954B-4E9D-A774-F382D0F4619A}"/>
              </a:ext>
            </a:extLst>
          </p:cNvPr>
          <p:cNvSpPr txBox="1">
            <a:spLocks/>
          </p:cNvSpPr>
          <p:nvPr/>
        </p:nvSpPr>
        <p:spPr>
          <a:xfrm>
            <a:off x="609600" y="2895600"/>
            <a:ext cx="10972800" cy="37307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tom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in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"trolls.dat"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tom = (Troll)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in.readObject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(Troll)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in.readObject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"Deserialization failed."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(Exception e){} }</a:t>
            </a:r>
          </a:p>
        </p:txBody>
      </p:sp>
    </p:spTree>
    <p:extLst>
      <p:ext uri="{BB962C8B-B14F-4D97-AF65-F5344CB8AC3E}">
        <p14:creationId xmlns:p14="http://schemas.microsoft.com/office/powerpoint/2010/main" val="16767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showMessageDialog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display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"This is a message."</a:t>
            </a:r>
            <a:r>
              <a:rPr lang="en-US" dirty="0"/>
              <a:t> you could call the following: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10972800" cy="1219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"This is a message."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637" y="4648200"/>
            <a:ext cx="3948725" cy="17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029595-261C-458E-943E-A489C2F3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ED8B3-5B87-4E50-B887-6C66ABC06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96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network of hardware and software systems that connects many of the world's computers</a:t>
            </a:r>
          </a:p>
          <a:p>
            <a:r>
              <a:rPr lang="en-US" dirty="0"/>
              <a:t>Typically, people say the Internet and capitalize the "I" because there is only one</a:t>
            </a:r>
          </a:p>
          <a:p>
            <a:pPr lvl="1"/>
            <a:r>
              <a:rPr lang="en-US" dirty="0"/>
              <a:t>Until we meet aliens</a:t>
            </a:r>
          </a:p>
          <a:p>
            <a:pPr lvl="1"/>
            <a:r>
              <a:rPr lang="en-US" dirty="0"/>
              <a:t>Or decide to break off from the rest of the world</a:t>
            </a:r>
          </a:p>
          <a:p>
            <a:r>
              <a:rPr lang="en-US" dirty="0"/>
              <a:t>The  World Wide Web is the part of the Internet that is concerned with webpages</a:t>
            </a:r>
          </a:p>
          <a:p>
            <a:r>
              <a:rPr lang="en-US" dirty="0"/>
              <a:t>The Internet also includes:</a:t>
            </a:r>
          </a:p>
          <a:p>
            <a:pPr lvl="1"/>
            <a:r>
              <a:rPr lang="en-US" dirty="0"/>
              <a:t>FTP</a:t>
            </a:r>
          </a:p>
          <a:p>
            <a:pPr lvl="1"/>
            <a:r>
              <a:rPr lang="en-US" dirty="0"/>
              <a:t>VOIP</a:t>
            </a:r>
          </a:p>
          <a:p>
            <a:pPr lvl="1"/>
            <a:r>
              <a:rPr lang="en-US" dirty="0" err="1"/>
              <a:t>Bittorrent</a:t>
            </a:r>
            <a:endParaRPr lang="en-US" dirty="0"/>
          </a:p>
          <a:p>
            <a:pPr lvl="1"/>
            <a:r>
              <a:rPr lang="en-US" dirty="0"/>
              <a:t>Multiplayer video games</a:t>
            </a:r>
          </a:p>
          <a:p>
            <a:pPr lvl="1"/>
            <a:r>
              <a:rPr lang="en-US" dirty="0"/>
              <a:t>Much, much more…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7" idx="7"/>
            <a:endCxn id="5" idx="2"/>
          </p:cNvCxnSpPr>
          <p:nvPr/>
        </p:nvCxnSpPr>
        <p:spPr>
          <a:xfrm rot="5400000" flipH="1" flipV="1">
            <a:off x="4763854" y="4591050"/>
            <a:ext cx="551096" cy="15035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1"/>
          </p:cNvCxnSpPr>
          <p:nvPr/>
        </p:nvCxnSpPr>
        <p:spPr>
          <a:xfrm>
            <a:off x="6172200" y="5067300"/>
            <a:ext cx="1427396" cy="4748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5"/>
            <a:endCxn id="8" idx="2"/>
          </p:cNvCxnSpPr>
          <p:nvPr/>
        </p:nvCxnSpPr>
        <p:spPr>
          <a:xfrm rot="16200000" flipH="1">
            <a:off x="4801954" y="5373454"/>
            <a:ext cx="474896" cy="15035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6" idx="3"/>
          </p:cNvCxnSpPr>
          <p:nvPr/>
        </p:nvCxnSpPr>
        <p:spPr>
          <a:xfrm flipV="1">
            <a:off x="6172200" y="5811604"/>
            <a:ext cx="1427396" cy="5510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switched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a packet switched system</a:t>
            </a:r>
          </a:p>
          <a:p>
            <a:r>
              <a:rPr lang="en-US" dirty="0"/>
              <a:t>Individual pieces of data (called packets) are sent on the network</a:t>
            </a:r>
          </a:p>
          <a:p>
            <a:pPr lvl="1"/>
            <a:r>
              <a:rPr lang="en-US" dirty="0"/>
              <a:t>Each packet knows where it is going</a:t>
            </a:r>
          </a:p>
          <a:p>
            <a:pPr lvl="1"/>
            <a:r>
              <a:rPr lang="en-US" dirty="0"/>
              <a:t>A collection of packets going from point </a:t>
            </a:r>
            <a:r>
              <a:rPr lang="en-US" b="1" dirty="0">
                <a:solidFill>
                  <a:schemeClr val="accent2"/>
                </a:solidFill>
              </a:rPr>
              <a:t>A</a:t>
            </a:r>
            <a:r>
              <a:rPr lang="en-US" dirty="0"/>
              <a:t> to point </a:t>
            </a:r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dirty="0"/>
              <a:t> might not all travel the same route</a:t>
            </a:r>
          </a:p>
        </p:txBody>
      </p:sp>
      <p:sp>
        <p:nvSpPr>
          <p:cNvPr id="5" name="Oval 4"/>
          <p:cNvSpPr/>
          <p:nvPr/>
        </p:nvSpPr>
        <p:spPr>
          <a:xfrm>
            <a:off x="5791200" y="48768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7543800" y="54864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962400" y="55626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61722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5562600"/>
            <a:ext cx="533400" cy="304800"/>
          </a:xfrm>
          <a:prstGeom prst="rect">
            <a:avLst/>
          </a:prstGeom>
          <a:ln w="38100"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86200" y="5638800"/>
            <a:ext cx="533400" cy="304800"/>
          </a:xfrm>
          <a:prstGeom prst="rect">
            <a:avLst/>
          </a:prstGeom>
          <a:ln w="381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161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4519 -0.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9 -0.1 L 0.30313 -0.00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7869E-17 -7.40741E-7 L 0.14688 0.094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8 0.09445 L 0.30938 -0.016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on the Internet have addresses, not names</a:t>
            </a:r>
          </a:p>
          <a:p>
            <a:r>
              <a:rPr lang="en-US" b="1" dirty="0"/>
              <a:t>Google.com</a:t>
            </a:r>
            <a:r>
              <a:rPr lang="en-US" dirty="0"/>
              <a:t> is actually [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  <a:r>
              <a:rPr lang="en-US" dirty="0"/>
              <a:t>]</a:t>
            </a:r>
          </a:p>
          <a:p>
            <a:r>
              <a:rPr lang="en-US" b="1" dirty="0"/>
              <a:t>Google.com</a:t>
            </a:r>
            <a:r>
              <a:rPr lang="en-US" dirty="0"/>
              <a:t> is called a </a:t>
            </a:r>
            <a:r>
              <a:rPr lang="en-US" b="1" dirty="0"/>
              <a:t>domain</a:t>
            </a:r>
          </a:p>
          <a:p>
            <a:r>
              <a:rPr lang="en-US" dirty="0"/>
              <a:t>The Domain Name System or DNS turns the name into an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Old-style IP addresses are in this form: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</a:p>
          <a:p>
            <a:r>
              <a:rPr lang="en-US" dirty="0"/>
              <a:t>4 numbers between 0 and 255, separated by dots</a:t>
            </a:r>
          </a:p>
          <a:p>
            <a:r>
              <a:rPr lang="en-US" dirty="0"/>
              <a:t>That's a total of 256</a:t>
            </a:r>
            <a:r>
              <a:rPr lang="en-US" baseline="30000" dirty="0"/>
              <a:t>4</a:t>
            </a:r>
            <a:r>
              <a:rPr lang="en-US" dirty="0"/>
              <a:t> = 4,294,967,296 addresses</a:t>
            </a:r>
          </a:p>
          <a:p>
            <a:r>
              <a:rPr lang="en-US" dirty="0"/>
              <a:t>But there are 7 billion people on earth…</a:t>
            </a:r>
          </a:p>
        </p:txBody>
      </p:sp>
    </p:spTree>
    <p:extLst>
      <p:ext uri="{BB962C8B-B14F-4D97-AF65-F5344CB8AC3E}">
        <p14:creationId xmlns:p14="http://schemas.microsoft.com/office/powerpoint/2010/main" val="16322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y\AppData\Local\Microsoft\Windows\Temporary Internet Files\Content.IE5\72PNOLNN\MPj0433133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5791200" y="1667256"/>
            <a:ext cx="6400800" cy="51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IPv6 are the new IP addresses that are beginning to be used by modern hardware</a:t>
            </a:r>
          </a:p>
          <a:p>
            <a:pPr lvl="1"/>
            <a:r>
              <a:rPr lang="en-US" dirty="0"/>
              <a:t>8 groups of 4 hexadecimal digits each</a:t>
            </a:r>
          </a:p>
          <a:p>
            <a:pPr lvl="1"/>
            <a:r>
              <a:rPr lang="en-US" sz="2600" b="1" dirty="0">
                <a:latin typeface="Courier New" pitchFamily="49" charset="0"/>
                <a:cs typeface="Courier New" pitchFamily="49" charset="0"/>
              </a:rPr>
              <a:t>2001:0db8:85a3:0000:0000:8a2e:0370:7334</a:t>
            </a:r>
          </a:p>
          <a:p>
            <a:pPr lvl="1"/>
            <a:r>
              <a:rPr lang="en-US" dirty="0"/>
              <a:t>1 hexadecimal digit has 16 possibilities</a:t>
            </a:r>
          </a:p>
          <a:p>
            <a:pPr lvl="1"/>
            <a:r>
              <a:rPr lang="en-US" dirty="0"/>
              <a:t>How many different addresses is this?</a:t>
            </a:r>
          </a:p>
          <a:p>
            <a:pPr lvl="1"/>
            <a:r>
              <a:rPr lang="en-US" dirty="0"/>
              <a:t>16</a:t>
            </a:r>
            <a:r>
              <a:rPr lang="en-US" baseline="30000" dirty="0"/>
              <a:t>32</a:t>
            </a:r>
            <a:r>
              <a:rPr lang="en-US" dirty="0"/>
              <a:t> = 2</a:t>
            </a:r>
            <a:r>
              <a:rPr lang="en-US" baseline="30000" dirty="0"/>
              <a:t>128</a:t>
            </a:r>
            <a:r>
              <a:rPr lang="en-US" dirty="0"/>
              <a:t> ≈ 3.4×10</a:t>
            </a:r>
            <a:r>
              <a:rPr lang="en-US" baseline="30000" dirty="0"/>
              <a:t>38</a:t>
            </a:r>
            <a:r>
              <a:rPr lang="en-US" dirty="0"/>
              <a:t> is enough to have 500 trillion addresses for every cell of every person's body on Earth</a:t>
            </a:r>
          </a:p>
          <a:p>
            <a:pPr lvl="1"/>
            <a:r>
              <a:rPr lang="en-US" dirty="0"/>
              <a:t>Will it be enough?!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7 layer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6592"/>
            <a:ext cx="10972800" cy="81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 every layer is always used</a:t>
            </a:r>
          </a:p>
          <a:p>
            <a:r>
              <a:rPr lang="en-US" dirty="0"/>
              <a:t>Sometimes user errors are referred to as Layer 8 problems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0" y="2362201"/>
          <a:ext cx="10972800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Mnemonic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User-level</a:t>
                      </a:r>
                      <a:r>
                        <a:rPr lang="en-US" sz="1800" baseline="0" dirty="0"/>
                        <a:t> data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HTTP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Pretzels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appearance, some encryption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Unicode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Sessions, sequencing, 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Throw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Flow control, end-to-end error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TCP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Routing, blocking</a:t>
                      </a:r>
                      <a:r>
                        <a:rPr lang="en-US" sz="1800" baseline="0" dirty="0"/>
                        <a:t> into packets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Data 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delivery, packets into frames, transmission error 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Ethernet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8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Physical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Programmers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Physical communication, bit</a:t>
                      </a:r>
                      <a:r>
                        <a:rPr lang="en-US" sz="1800" baseline="0" dirty="0"/>
                        <a:t> transmission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Electrons</a:t>
                      </a:r>
                      <a:r>
                        <a:rPr lang="en-US" sz="1800" baseline="0" dirty="0"/>
                        <a:t> in copper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5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where the rubber meets the road</a:t>
            </a:r>
          </a:p>
          <a:p>
            <a:r>
              <a:rPr lang="en-US" dirty="0"/>
              <a:t>The actual protocols for exchanging bits as electronic signals happen at the physical layer</a:t>
            </a:r>
          </a:p>
          <a:p>
            <a:r>
              <a:rPr lang="en-US" dirty="0"/>
              <a:t>At this level are things like RJ45 jacks and rules for interpreting voltages sent over copper</a:t>
            </a:r>
          </a:p>
          <a:p>
            <a:pPr lvl="1"/>
            <a:r>
              <a:rPr lang="en-US" dirty="0"/>
              <a:t>Or light pulses over fiber</a:t>
            </a:r>
          </a:p>
        </p:txBody>
      </p:sp>
    </p:spTree>
    <p:extLst>
      <p:ext uri="{BB962C8B-B14F-4D97-AF65-F5344CB8AC3E}">
        <p14:creationId xmlns:p14="http://schemas.microsoft.com/office/powerpoint/2010/main" val="24897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Ethernet is the most widely used example of the data layer</a:t>
            </a:r>
          </a:p>
          <a:p>
            <a:r>
              <a:rPr lang="en-US" dirty="0"/>
              <a:t>Machines at this layer are identified by a 48-bit Media Access Control (MAC) address</a:t>
            </a:r>
          </a:p>
          <a:p>
            <a:r>
              <a:rPr lang="en-US" dirty="0"/>
              <a:t>The Address Resolution Protocol (ARP) can be used for one machine to ask another for its MAC address</a:t>
            </a:r>
          </a:p>
          <a:p>
            <a:r>
              <a:rPr lang="en-US" dirty="0"/>
              <a:t>Some routers allow a MAC address to be spoofed, but MAC addresses are intended to be unique and unchanging for a particular piece of hardware</a:t>
            </a:r>
          </a:p>
        </p:txBody>
      </p:sp>
    </p:spTree>
    <p:extLst>
      <p:ext uri="{BB962C8B-B14F-4D97-AF65-F5344CB8AC3E}">
        <p14:creationId xmlns:p14="http://schemas.microsoft.com/office/powerpoint/2010/main" val="16946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common network layer protocol is Internet Protocol (IP)</a:t>
            </a:r>
          </a:p>
          <a:p>
            <a:r>
              <a:rPr lang="en-US" dirty="0"/>
              <a:t>Each computer connected to the Internet should have a unique IP address</a:t>
            </a:r>
          </a:p>
          <a:p>
            <a:pPr lvl="1"/>
            <a:r>
              <a:rPr lang="en-US" dirty="0"/>
              <a:t>IPv4 is 32 bits written as four numbers from 0 – 255, separated by dots</a:t>
            </a:r>
          </a:p>
          <a:p>
            <a:pPr lvl="1"/>
            <a:r>
              <a:rPr lang="en-US" dirty="0"/>
              <a:t>IPv6 is 128 bits written as 8 groups of 4 hexadecimal digits</a:t>
            </a:r>
          </a:p>
          <a:p>
            <a:r>
              <a:rPr lang="en-US" dirty="0"/>
              <a:t>We can 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tracert</a:t>
            </a:r>
            <a:r>
              <a:rPr lang="en-US" dirty="0"/>
              <a:t> on Windows  to see the path of hosts leading to some IP address</a:t>
            </a:r>
          </a:p>
        </p:txBody>
      </p:sp>
    </p:spTree>
    <p:extLst>
      <p:ext uri="{BB962C8B-B14F-4D97-AF65-F5344CB8AC3E}">
        <p14:creationId xmlns:p14="http://schemas.microsoft.com/office/powerpoint/2010/main" val="26633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3840</TotalTime>
  <Words>7880</Words>
  <Application>Microsoft Office PowerPoint</Application>
  <PresentationFormat>Widescreen</PresentationFormat>
  <Paragraphs>1082</Paragraphs>
  <Slides>115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6" baseType="lpstr">
      <vt:lpstr>Arial</vt:lpstr>
      <vt:lpstr>Calibri</vt:lpstr>
      <vt:lpstr>Cambria Math</vt:lpstr>
      <vt:lpstr>Corbel</vt:lpstr>
      <vt:lpstr>Courier</vt:lpstr>
      <vt:lpstr>Courier New</vt:lpstr>
      <vt:lpstr>Symbol</vt:lpstr>
      <vt:lpstr>Wingdings</vt:lpstr>
      <vt:lpstr>Wingdings 2</vt:lpstr>
      <vt:lpstr>Wingdings 3</vt:lpstr>
      <vt:lpstr>Module</vt:lpstr>
      <vt:lpstr>COMP 2000</vt:lpstr>
      <vt:lpstr>Last time</vt:lpstr>
      <vt:lpstr>Questions?</vt:lpstr>
      <vt:lpstr>Project 4</vt:lpstr>
      <vt:lpstr>Final exam</vt:lpstr>
      <vt:lpstr>Review up to Exam 2</vt:lpstr>
      <vt:lpstr>JOptionPane</vt:lpstr>
      <vt:lpstr>JOptionPane</vt:lpstr>
      <vt:lpstr>showMessageDialog() example</vt:lpstr>
      <vt:lpstr>Adding a title</vt:lpstr>
      <vt:lpstr>Different icons</vt:lpstr>
      <vt:lpstr>showConfirmDialog() example</vt:lpstr>
      <vt:lpstr>showOptionDialog() example</vt:lpstr>
      <vt:lpstr>showInputDialog() example</vt:lpstr>
      <vt:lpstr>JFrame</vt:lpstr>
      <vt:lpstr>Creating a JFrame</vt:lpstr>
      <vt:lpstr>setDefaultCloseOperation()</vt:lpstr>
      <vt:lpstr>Recap</vt:lpstr>
      <vt:lpstr>Widgets</vt:lpstr>
      <vt:lpstr>JButton</vt:lpstr>
      <vt:lpstr>Adding a JButton to a JFrame</vt:lpstr>
      <vt:lpstr>Displaying an icon on a JButton</vt:lpstr>
      <vt:lpstr>JLabel</vt:lpstr>
      <vt:lpstr>JTextField</vt:lpstr>
      <vt:lpstr>JTextArea</vt:lpstr>
      <vt:lpstr>BorderLayout</vt:lpstr>
      <vt:lpstr>GridLayout</vt:lpstr>
      <vt:lpstr>Action Listeners</vt:lpstr>
      <vt:lpstr>Making buttons do things</vt:lpstr>
      <vt:lpstr>ActionListener interface</vt:lpstr>
      <vt:lpstr>Anonymous inner classes</vt:lpstr>
      <vt:lpstr>Adding an action listener</vt:lpstr>
      <vt:lpstr>Java 8 style</vt:lpstr>
      <vt:lpstr>More on Java 8 style</vt:lpstr>
      <vt:lpstr>Recursion</vt:lpstr>
      <vt:lpstr>What is recursion?</vt:lpstr>
      <vt:lpstr>Useful Recursion</vt:lpstr>
      <vt:lpstr>Approach for Problems</vt:lpstr>
      <vt:lpstr>Code for Factorial</vt:lpstr>
      <vt:lpstr>Recursive style</vt:lpstr>
      <vt:lpstr>Call stack</vt:lpstr>
      <vt:lpstr>Example with Factorial</vt:lpstr>
      <vt:lpstr>Exponentiation</vt:lpstr>
      <vt:lpstr>Code for exponentiation</vt:lpstr>
      <vt:lpstr>Extra information</vt:lpstr>
      <vt:lpstr>Summing an array</vt:lpstr>
      <vt:lpstr>Code for summing an array</vt:lpstr>
      <vt:lpstr>Reversing a String</vt:lpstr>
      <vt:lpstr>Code for reversing a String</vt:lpstr>
      <vt:lpstr>Using the stack to go in reverse</vt:lpstr>
      <vt:lpstr>Printing a String in reverse</vt:lpstr>
      <vt:lpstr>Code for printing a String in reverse</vt:lpstr>
      <vt:lpstr>Reversing a String (the remix)</vt:lpstr>
      <vt:lpstr>Remixed code for reversing a String</vt:lpstr>
      <vt:lpstr>Merge Sort</vt:lpstr>
      <vt:lpstr>Merge Sort algorithm (recursive)</vt:lpstr>
      <vt:lpstr>Merge Sort code</vt:lpstr>
      <vt:lpstr>Merging (the hard part)</vt:lpstr>
      <vt:lpstr>Merge code</vt:lpstr>
      <vt:lpstr>Merging</vt:lpstr>
      <vt:lpstr>Merge code (alternative)</vt:lpstr>
      <vt:lpstr>N-Queens</vt:lpstr>
      <vt:lpstr>Problem solving approach</vt:lpstr>
      <vt:lpstr>N-Queens algorithm (recursive)</vt:lpstr>
      <vt:lpstr>Files</vt:lpstr>
      <vt:lpstr>Text files</vt:lpstr>
      <vt:lpstr>Reading</vt:lpstr>
      <vt:lpstr>Scanner methods</vt:lpstr>
      <vt:lpstr>Writing</vt:lpstr>
      <vt:lpstr>Exceptions</vt:lpstr>
      <vt:lpstr>Writing example</vt:lpstr>
      <vt:lpstr>Shut 'em down!</vt:lpstr>
      <vt:lpstr>Full example</vt:lpstr>
      <vt:lpstr>Why use binary files?</vt:lpstr>
      <vt:lpstr>Most files are binary files</vt:lpstr>
      <vt:lpstr>Reading binary files</vt:lpstr>
      <vt:lpstr>Example summing double values</vt:lpstr>
      <vt:lpstr>Error handling</vt:lpstr>
      <vt:lpstr>Closing the file</vt:lpstr>
      <vt:lpstr>Writing binary files</vt:lpstr>
      <vt:lpstr>Example writing double values</vt:lpstr>
      <vt:lpstr>Putting the I/O together</vt:lpstr>
      <vt:lpstr>Serialization</vt:lpstr>
      <vt:lpstr>Serializable interface</vt:lpstr>
      <vt:lpstr>Example Serializable class</vt:lpstr>
      <vt:lpstr>Writing using serialization</vt:lpstr>
      <vt:lpstr>Example of writing</vt:lpstr>
      <vt:lpstr>Reading using serialization</vt:lpstr>
      <vt:lpstr>Example of reading</vt:lpstr>
      <vt:lpstr>Networking</vt:lpstr>
      <vt:lpstr>What is the Internet?</vt:lpstr>
      <vt:lpstr>Packet switched</vt:lpstr>
      <vt:lpstr>IP addresses</vt:lpstr>
      <vt:lpstr>IPv4</vt:lpstr>
      <vt:lpstr>IPv6</vt:lpstr>
      <vt:lpstr>OSI 7 layer model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Mnemonics</vt:lpstr>
      <vt:lpstr>TCP/IP</vt:lpstr>
      <vt:lpstr>TCP/IP</vt:lpstr>
      <vt:lpstr>Common port numbers</vt:lpstr>
      <vt:lpstr>Clients vs. servers</vt:lpstr>
      <vt:lpstr>Listening server</vt:lpstr>
      <vt:lpstr>Loopback IP address</vt:lpstr>
      <vt:lpstr>Practice questions</vt:lpstr>
      <vt:lpstr>Quiz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946</cp:revision>
  <dcterms:created xsi:type="dcterms:W3CDTF">2009-08-24T20:26:10Z</dcterms:created>
  <dcterms:modified xsi:type="dcterms:W3CDTF">2020-04-22T16:25:38Z</dcterms:modified>
</cp:coreProperties>
</file>